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5"/>
  </p:sldMasterIdLst>
  <p:notesMasterIdLst>
    <p:notesMasterId r:id="rId19"/>
  </p:notesMasterIdLst>
  <p:handoutMasterIdLst>
    <p:handoutMasterId r:id="rId20"/>
  </p:handoutMasterIdLst>
  <p:sldIdLst>
    <p:sldId id="256" r:id="rId6"/>
    <p:sldId id="531" r:id="rId7"/>
    <p:sldId id="290" r:id="rId8"/>
    <p:sldId id="271" r:id="rId9"/>
    <p:sldId id="278" r:id="rId10"/>
    <p:sldId id="281" r:id="rId11"/>
    <p:sldId id="286" r:id="rId12"/>
    <p:sldId id="264" r:id="rId13"/>
    <p:sldId id="287" r:id="rId14"/>
    <p:sldId id="283" r:id="rId15"/>
    <p:sldId id="288" r:id="rId16"/>
    <p:sldId id="279" r:id="rId17"/>
    <p:sldId id="268" r:id="rId18"/>
  </p:sldIdLst>
  <p:sldSz cx="9144000" cy="5143500" type="screen16x9"/>
  <p:notesSz cx="6797675" cy="9928225"/>
  <p:custShowLst>
    <p:custShow name="Slide 13" id="0">
      <p:sldLst/>
    </p:custShow>
    <p:custShow name="Slide 15" id="1">
      <p:sldLst/>
    </p:custShow>
    <p:custShow name="Slide 67" id="2">
      <p:sldLst/>
    </p:custShow>
  </p:custShow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345" userDrawn="1">
          <p15:clr>
            <a:srgbClr val="A4A3A4"/>
          </p15:clr>
        </p15:guide>
        <p15:guide id="3" orient="horz" pos="6121" userDrawn="1">
          <p15:clr>
            <a:srgbClr val="A4A3A4"/>
          </p15:clr>
        </p15:guide>
        <p15:guide id="4" pos="2145" userDrawn="1">
          <p15:clr>
            <a:srgbClr val="A4A3A4"/>
          </p15:clr>
        </p15:guide>
        <p15:guide id="5" pos="112" userDrawn="1">
          <p15:clr>
            <a:srgbClr val="A4A3A4"/>
          </p15:clr>
        </p15:guide>
        <p15:guide id="6" pos="3680" userDrawn="1">
          <p15:clr>
            <a:srgbClr val="A4A3A4"/>
          </p15:clr>
        </p15:guide>
        <p15:guide id="7" orient="horz" pos="3127" userDrawn="1">
          <p15:clr>
            <a:srgbClr val="A4A3A4"/>
          </p15:clr>
        </p15:guide>
        <p15:guide id="8" orient="horz" pos="6153" userDrawn="1">
          <p15:clr>
            <a:srgbClr val="A4A3A4"/>
          </p15:clr>
        </p15:guide>
        <p15:guide id="9" pos="2141" userDrawn="1">
          <p15:clr>
            <a:srgbClr val="A4A3A4"/>
          </p15:clr>
        </p15:guide>
        <p15:guide id="10" pos="4186" userDrawn="1">
          <p15:clr>
            <a:srgbClr val="A4A3A4"/>
          </p15:clr>
        </p15:guide>
        <p15:guide id="11" orient="horz" pos="409" userDrawn="1">
          <p15:clr>
            <a:srgbClr val="A4A3A4"/>
          </p15:clr>
        </p15:guide>
        <p15:guide id="12" pos="60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8DBF29-173B-1EE4-E980-EBF86C79181A}" name="Editor" initials="CACTUS" userId="Editor" providerId="None"/>
  <p188:author id="{C950A53F-54CF-E353-59E6-AED2BE37C04D}" name="Lynnea Waters" initials="LW" userId="3WNwFuN0zb6uRv01lKqwV1xsZaPq9czWTSY3usnOii8=" providerId="None"/>
  <p188:author id="{22DA794D-6A41-6363-212F-A37EA60B92E4}" name="CACTUS Review_AC" initials="CACTUS" userId="CACTUS Review_AC" providerId="None"/>
  <p188:author id="{1A03FA69-2E50-F109-8FFC-43DFD91F811C}" name="Sinnamon, Mark" initials="SM" userId="S::msinnamo@amgen.com::9290b560-2456-48b9-be67-a085e46c64f2" providerId="AD"/>
  <p188:author id="{122C5C6F-B799-881C-0674-B82084E37E99}" name="Waters, Lynnea" initials="WL" userId="S::lwaters@amgen.com::1c62d339-fe7e-4ef2-b9c8-443faaf5e660" providerId="AD"/>
  <p188:author id="{CC55EF7F-4ADA-3C06-B2EB-986EEEF76F71}" name="CACTUS-SR" initials="CACTUS-SR" userId="CACTUS-SR" providerId="None"/>
  <p188:author id="{C3F86C87-8754-C699-6E87-8CDE0BE52E60}" name="Eyrin Pena" initials="EP" userId="S::eyrin.pena@cactusglobal.com::0d954eb3-fbe0-4e10-a72e-5160e4a2f481" providerId="AD"/>
  <p188:author id="{2D3C2C89-3025-68C2-463A-B66392828ECA}" name="Lew, Kim" initials="LK" userId="S::klew@amgen.com::bd8d843b-4248-46fd-902c-6e4bddb04caa" providerId="AD"/>
  <p188:author id="{96E12F8B-1E5F-AEC8-9B20-AE8F8936507D}" name="CACTUS - SR" initials="CACTUS" userId="CACTUS - SR" providerId="None"/>
  <p188:author id="{36E7C690-DA07-9665-A490-866083689232}" name="Cactus - SR" initials="Cactus-SR" userId="Cactus - SR" providerId="None"/>
  <p188:author id="{A0EA4295-0758-0142-E806-D27FD0A38996}" name="Geer, Alisa" initials="GA" userId="S::ageer@amgen.com::7df3c7ad-dd04-42cd-88ed-0e1dc99f013e" providerId="AD"/>
  <p188:author id="{37EAAFA2-0D13-FEE9-5C7A-927120D209E8}" name="CACTUS" initials="CACTUS" userId="CACTUS" providerId="None"/>
  <p188:author id="{C8E866A3-8578-0173-F4DB-77C2AB01806B}" name="CACTUS_DS" initials="DS" userId="CACTUS_DS" providerId="None"/>
  <p188:author id="{5E6CE2CA-6EB9-BFCC-29B1-771C417349C7}" name="Sommermann, Erica" initials="SE" userId="S::esommerm@amgen.com::2c7a2d30-21e4-4e05-8339-22d95f3b1a20" providerId="AD"/>
  <p188:author id="{FFE47EE6-A2F0-13A5-8EE8-3661DB1849A6}" name="Medical Writer" initials="MW" userId="Medical Writer" providerId="None"/>
  <p188:author id="{DE6C58F4-6744-66B0-7F78-BCC3C563B5C1}" name="CACTUS-AC Review" initials="CACTUS" userId="CACTUS-AC Review" providerId="None"/>
  <p188:author id="{5AE51FFA-2A59-1660-9296-64405A4A18ED}" name="Review-Editor" initials="CACTUS-" userId="Review-Editor" providerId="None"/>
  <p188:author id="{2BE255FB-546B-6FF1-0F1C-8BBC448F9687}" name="Laura Trout" initials="LT" userId="Laura Trout" providerId="None"/>
  <p188:author id="{D9E603FC-F52F-F98C-9C58-013DBC951BC3}" name="Tran, Joanne" initials="TJ" userId="S::jtran02@amgen.com::4d0236cc-b06d-4a22-9e01-b26a3893ea7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15" clrIdx="1"/>
  <p:cmAuthor id="2" name="Annotations" initials="AM" lastIdx="34" clrIdx="2"/>
  <p:cmAuthor id="3" name="Jasmin Dynek" initials="JD" lastIdx="6" clrIdx="3"/>
  <p:cmAuthor id="4" name="Arjun Menon" initials="AM" lastIdx="17" clrIdx="4"/>
  <p:cmAuthor id="5" name="Katherine Gora" initials="KG" lastIdx="3" clrIdx="5"/>
  <p:cmAuthor id="6" name="Lew, Kim" initials="LK" lastIdx="119" clrIdx="6"/>
  <p:cmAuthor id="7" name="CACTUS" initials="CACTUS" lastIdx="360" clrIdx="7"/>
  <p:cmAuthor id="8" name="Najdi, Rani" initials="NR" lastIdx="9" clrIdx="8"/>
  <p:cmAuthor id="9" name="CACTUS-AG" initials="CACTUS-AG" lastIdx="13" clrIdx="9"/>
  <p:cmAuthor id="10" name="Waters, Lynnea" initials="WL" lastIdx="75" clrIdx="10"/>
  <p:cmAuthor id="11" name="Najdi, Rani" initials="NR [2]" lastIdx="23" clrIdx="11"/>
  <p:cmAuthor id="12" name="Editor" initials="Cactus-" lastIdx="122" clrIdx="12"/>
  <p:cmAuthor id="13" name="Geer, Alisa" initials="GA" lastIdx="21" clrIdx="13"/>
  <p:cmAuthor id="14" name="Benjamin Durai" initials="BD" lastIdx="1" clrIdx="14"/>
  <p:cmAuthor id="15" name="Review-Editor" initials="CACTUS-" lastIdx="27" clrIdx="15"/>
  <p:cmAuthor id="16" name="Mayhoub, Islam" initials="MI" lastIdx="213" clrIdx="16"/>
  <p:cmAuthor id="17" name="Chang, Emily" initials="CE" lastIdx="8" clrIdx="17"/>
  <p:cmAuthor id="18" name="Shraddha Bennadi" initials="SB" lastIdx="59" clrIdx="18"/>
  <p:cmAuthor id="19" name="Chenthuran Kurulingam" initials="A" lastIdx="11" clrIdx="19"/>
  <p:cmAuthor id="20" name="Mayhoub, Islam" initials="MI [2]" lastIdx="38" clrIdx="20"/>
  <p:cmAuthor id="21" name="Sommermann, Erica" initials="SE" lastIdx="14" clrIdx="21"/>
  <p:cmAuthor id="22" name="Abhishek Dhoot" initials="AD" lastIdx="133" clrIdx="22"/>
  <p:cmAuthor id="23" name="Induja Lakshmipathi" initials="IL" lastIdx="34" clrIdx="23"/>
  <p:cmAuthor id="24" name="John Peter" initials="JP" lastIdx="6" clrIdx="24"/>
  <p:cmAuthor id="25" name="Anju Kotaga" initials="AK" lastIdx="88" clrIdx="25"/>
  <p:cmAuthor id="26" name="Santwana Xalxo" initials="SX" lastIdx="30" clrIdx="26"/>
  <p:cmAuthor id="27" name="MD" initials="CACTUS" lastIdx="1" clrIdx="27">
    <p:extLst>
      <p:ext uri="{19B8F6BF-5375-455C-9EA6-DF929625EA0E}">
        <p15:presenceInfo xmlns:p15="http://schemas.microsoft.com/office/powerpoint/2012/main" userId="MD" providerId="None"/>
      </p:ext>
    </p:extLst>
  </p:cmAuthor>
  <p:cmAuthor id="28" name="Medical Writer" initials="Cactus" lastIdx="1" clrIdx="28">
    <p:extLst>
      <p:ext uri="{19B8F6BF-5375-455C-9EA6-DF929625EA0E}">
        <p15:presenceInfo xmlns:p15="http://schemas.microsoft.com/office/powerpoint/2012/main" userId="Medical Writer" providerId="None"/>
      </p:ext>
    </p:extLst>
  </p:cmAuthor>
  <p:cmAuthor id="29" name="Cactus" initials="Cactus" lastIdx="111" clrIdx="29">
    <p:extLst>
      <p:ext uri="{19B8F6BF-5375-455C-9EA6-DF929625EA0E}">
        <p15:presenceInfo xmlns:p15="http://schemas.microsoft.com/office/powerpoint/2012/main" userId="Cactus" providerId="None"/>
      </p:ext>
    </p:extLst>
  </p:cmAuthor>
  <p:cmAuthor id="30" name="Laura Trout" initials="LT" lastIdx="37" clrIdx="30">
    <p:extLst>
      <p:ext uri="{19B8F6BF-5375-455C-9EA6-DF929625EA0E}">
        <p15:presenceInfo xmlns:p15="http://schemas.microsoft.com/office/powerpoint/2012/main" userId="Laura Trout" providerId="None"/>
      </p:ext>
    </p:extLst>
  </p:cmAuthor>
  <p:cmAuthor id="31" name="Editor" initials="CACTUS" lastIdx="53" clrIdx="31">
    <p:extLst>
      <p:ext uri="{19B8F6BF-5375-455C-9EA6-DF929625EA0E}">
        <p15:presenceInfo xmlns:p15="http://schemas.microsoft.com/office/powerpoint/2012/main" userId="Editor" providerId="None"/>
      </p:ext>
    </p:extLst>
  </p:cmAuthor>
  <p:cmAuthor id="32" name="Lynnea Waters" initials="LW" lastIdx="56" clrIdx="32">
    <p:extLst>
      <p:ext uri="{19B8F6BF-5375-455C-9EA6-DF929625EA0E}">
        <p15:presenceInfo xmlns:p15="http://schemas.microsoft.com/office/powerpoint/2012/main" userId="S::lwaters@amgen.com::1c62d339-fe7e-4ef2-b9c8-443faaf5e660" providerId="AD"/>
      </p:ext>
    </p:extLst>
  </p:cmAuthor>
  <p:cmAuthor id="33" name="CACTUS_DS" initials="DS" lastIdx="71" clrIdx="33">
    <p:extLst>
      <p:ext uri="{19B8F6BF-5375-455C-9EA6-DF929625EA0E}">
        <p15:presenceInfo xmlns:p15="http://schemas.microsoft.com/office/powerpoint/2012/main" userId="CACTUS_DS" providerId="None"/>
      </p:ext>
    </p:extLst>
  </p:cmAuthor>
  <p:cmAuthor id="34" name="Graphics" initials="BD" lastIdx="1" clrIdx="34">
    <p:extLst>
      <p:ext uri="{19B8F6BF-5375-455C-9EA6-DF929625EA0E}">
        <p15:presenceInfo xmlns:p15="http://schemas.microsoft.com/office/powerpoint/2012/main" userId="Graphics" providerId="None"/>
      </p:ext>
    </p:extLst>
  </p:cmAuthor>
  <p:cmAuthor id="35" name="CACTUS-AC" initials="CACTUS" lastIdx="20" clrIdx="35">
    <p:extLst>
      <p:ext uri="{19B8F6BF-5375-455C-9EA6-DF929625EA0E}">
        <p15:presenceInfo xmlns:p15="http://schemas.microsoft.com/office/powerpoint/2012/main" userId="CACTUS-AC" providerId="None"/>
      </p:ext>
    </p:extLst>
  </p:cmAuthor>
  <p:cmAuthor id="36" name="Cactus_JB" initials="C" lastIdx="70" clrIdx="36">
    <p:extLst>
      <p:ext uri="{19B8F6BF-5375-455C-9EA6-DF929625EA0E}">
        <p15:presenceInfo xmlns:p15="http://schemas.microsoft.com/office/powerpoint/2012/main" userId="Cactus_JB" providerId="None"/>
      </p:ext>
    </p:extLst>
  </p:cmAuthor>
  <p:cmAuthor id="37" name="Doty, Kevin" initials="DK" lastIdx="5" clrIdx="37">
    <p:extLst>
      <p:ext uri="{19B8F6BF-5375-455C-9EA6-DF929625EA0E}">
        <p15:presenceInfo xmlns:p15="http://schemas.microsoft.com/office/powerpoint/2012/main" userId="S::kdoty@amgen.com::b57fbf5c-b6d9-4953-991a-5db4bc95586c" providerId="AD"/>
      </p:ext>
    </p:extLst>
  </p:cmAuthor>
  <p:cmAuthor id="38" name="Ranjani Ramanujam" initials="RR" lastIdx="4" clrIdx="38">
    <p:extLst>
      <p:ext uri="{19B8F6BF-5375-455C-9EA6-DF929625EA0E}">
        <p15:presenceInfo xmlns:p15="http://schemas.microsoft.com/office/powerpoint/2012/main" userId="S::ranjani.ramanujam@cactusglobal.com::529c9021-44c5-43e3-aa1e-351615ea47eb" providerId="AD"/>
      </p:ext>
    </p:extLst>
  </p:cmAuthor>
  <p:cmAuthor id="39" name="Editor (Review)" initials="Cactus-" lastIdx="7" clrIdx="39">
    <p:extLst>
      <p:ext uri="{19B8F6BF-5375-455C-9EA6-DF929625EA0E}">
        <p15:presenceInfo xmlns:p15="http://schemas.microsoft.com/office/powerpoint/2012/main" userId="Editor (Review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C3"/>
    <a:srgbClr val="00FF00"/>
    <a:srgbClr val="323F4F"/>
    <a:srgbClr val="005480"/>
    <a:srgbClr val="FF00FF"/>
    <a:srgbClr val="F47F10"/>
    <a:srgbClr val="FF9966"/>
    <a:srgbClr val="CB5C03"/>
    <a:srgbClr val="F49836"/>
    <a:srgbClr val="F4B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08764-4A3A-4E3D-B236-A91CE6A90133}" v="1" dt="2022-08-10T13:52:58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67" autoAdjust="0"/>
    <p:restoredTop sz="96201" autoAdjust="0"/>
  </p:normalViewPr>
  <p:slideViewPr>
    <p:cSldViewPr snapToGrid="0">
      <p:cViewPr varScale="1">
        <p:scale>
          <a:sx n="104" d="100"/>
          <a:sy n="104" d="100"/>
        </p:scale>
        <p:origin x="5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60" y="852"/>
      </p:cViewPr>
      <p:guideLst>
        <p:guide orient="horz" pos="2345"/>
        <p:guide orient="horz" pos="6121"/>
        <p:guide pos="2145"/>
        <p:guide pos="112"/>
        <p:guide pos="3680"/>
        <p:guide orient="horz" pos="3127"/>
        <p:guide orient="horz" pos="6153"/>
        <p:guide pos="2141"/>
        <p:guide pos="4186"/>
        <p:guide orient="horz" pos="409"/>
        <p:guide pos="6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essl, Ines" userId="902068fa-c8f0-4501-8bc2-d83581121c18" providerId="ADAL" clId="{99E08764-4A3A-4E3D-B236-A91CE6A90133}"/>
    <pc:docChg chg="addSld delSld modSld sldOrd">
      <pc:chgData name="Foessl, Ines" userId="902068fa-c8f0-4501-8bc2-d83581121c18" providerId="ADAL" clId="{99E08764-4A3A-4E3D-B236-A91CE6A90133}" dt="2022-08-10T13:55:27.595" v="3" actId="2696"/>
      <pc:docMkLst>
        <pc:docMk/>
      </pc:docMkLst>
      <pc:sldChg chg="add ord">
        <pc:chgData name="Foessl, Ines" userId="902068fa-c8f0-4501-8bc2-d83581121c18" providerId="ADAL" clId="{99E08764-4A3A-4E3D-B236-A91CE6A90133}" dt="2022-08-10T13:55:25.198" v="2"/>
        <pc:sldMkLst>
          <pc:docMk/>
          <pc:sldMk cId="3600719146" sldId="531"/>
        </pc:sldMkLst>
      </pc:sldChg>
      <pc:sldChg chg="del">
        <pc:chgData name="Foessl, Ines" userId="902068fa-c8f0-4501-8bc2-d83581121c18" providerId="ADAL" clId="{99E08764-4A3A-4E3D-B236-A91CE6A90133}" dt="2022-08-10T13:55:27.595" v="3" actId="2696"/>
        <pc:sldMkLst>
          <pc:docMk/>
          <pc:sldMk cId="195306202" sldId="4848"/>
        </pc:sldMkLst>
      </pc:sldChg>
      <pc:sldMasterChg chg="delSldLayout">
        <pc:chgData name="Foessl, Ines" userId="902068fa-c8f0-4501-8bc2-d83581121c18" providerId="ADAL" clId="{99E08764-4A3A-4E3D-B236-A91CE6A90133}" dt="2022-08-10T13:55:27.595" v="3" actId="2696"/>
        <pc:sldMasterMkLst>
          <pc:docMk/>
          <pc:sldMasterMk cId="1915370889" sldId="2147483767"/>
        </pc:sldMasterMkLst>
        <pc:sldLayoutChg chg="del">
          <pc:chgData name="Foessl, Ines" userId="902068fa-c8f0-4501-8bc2-d83581121c18" providerId="ADAL" clId="{99E08764-4A3A-4E3D-B236-A91CE6A90133}" dt="2022-08-10T13:55:27.595" v="3" actId="2696"/>
          <pc:sldLayoutMkLst>
            <pc:docMk/>
            <pc:sldMasterMk cId="1915370889" sldId="2147483767"/>
            <pc:sldLayoutMk cId="1694430181" sldId="214748384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55782" y="9528338"/>
            <a:ext cx="6486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6450" tIns="48225" rIns="96450" bIns="48225"/>
          <a:lstStyle/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54082" y="9565916"/>
            <a:ext cx="3010174" cy="24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76" tIns="49138" rIns="98276" bIns="491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982922">
              <a:defRPr/>
            </a:pPr>
            <a:r>
              <a:rPr lang="en-US" sz="1000" b="0" dirty="0"/>
              <a:t>Amgen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3631847" y="9565916"/>
            <a:ext cx="3011748" cy="24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76" tIns="49138" rIns="98276" bIns="491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82922">
              <a:defRPr/>
            </a:pPr>
            <a:fld id="{15AE3C97-AED3-4AEE-8471-1C50047147DC}" type="slidenum">
              <a:rPr lang="en-US" sz="1000" b="0"/>
              <a:pPr algn="r" defTabSz="982922">
                <a:defRPr/>
              </a:pPr>
              <a:t>‹#›</a:t>
            </a:fld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93775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639763"/>
            <a:ext cx="5456238" cy="307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0" tIns="48225" rIns="96450" bIns="48225" rtlCol="0" anchor="ctr"/>
          <a:lstStyle/>
          <a:p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55782" y="9528338"/>
            <a:ext cx="6486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6450" tIns="48225" rIns="96450" bIns="48225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54082" y="9565916"/>
            <a:ext cx="3010174" cy="24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76" tIns="49138" rIns="98276" bIns="491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982922">
              <a:defRPr/>
            </a:pPr>
            <a:r>
              <a:rPr lang="en-US" sz="1000" b="0" dirty="0"/>
              <a:t>Amgen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631847" y="9565916"/>
            <a:ext cx="3011748" cy="24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276" tIns="49138" rIns="98276" bIns="491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82922" rtl="0" fontAlgn="base">
              <a:spcBef>
                <a:spcPct val="0"/>
              </a:spcBef>
              <a:spcAft>
                <a:spcPct val="0"/>
              </a:spcAft>
              <a:defRPr/>
            </a:pPr>
            <a:fld id="{15AE3C97-AED3-4AEE-8471-1C50047147DC}" type="slidenum">
              <a:rPr lang="en-US"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pPr algn="r" defTabSz="982922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DE8EA5-72D0-4F5E-A9A1-6394B5A00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5716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82880" indent="-182880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Tx/>
      <a:buFont typeface="Arial" pitchFamily="34" charset="0"/>
      <a:buChar char="•"/>
      <a:defRPr lang="en-US" sz="1400" b="0" kern="1200" noProof="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indent="-18288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Tx/>
      <a:buFont typeface="Arial" pitchFamily="34" charset="0"/>
      <a:buChar char="–"/>
      <a:defRPr lang="en-US" sz="1200" b="0" kern="1200" noProof="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31520" indent="-18288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Tx/>
      <a:buFont typeface="Arial" pitchFamily="34" charset="0"/>
      <a:buChar char="•"/>
      <a:defRPr lang="en-US" sz="1000" b="0" kern="1200" noProof="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05840" indent="-18288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Tx/>
      <a:buFont typeface="Arial" pitchFamily="34" charset="0"/>
      <a:buChar char="–"/>
      <a:defRPr lang="en-US" sz="900" b="0" kern="1200" noProof="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280160" indent="-18288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Tx/>
      <a:buFont typeface="Arial" pitchFamily="34" charset="0"/>
      <a:buChar char="•"/>
      <a:defRPr lang="en-US" sz="800" b="0" kern="1200" noProof="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Affiliations: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1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Fox Chase Cancer Center, Philadelphia/PA/USA; 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Hospital Universitario 12 de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Octubre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 Madrid/ES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;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3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Sarah Cannon Research Institute, Nashville/TN/USA; 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4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Gustave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Roussy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Drug Development Department, Villejuif/FR;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5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University of Pittsburgh School of Medicine, Pittsburgh/PA/USA; 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6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Memorial Sloan Kettering Cancer Center, New York/NY/USA;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7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Chris O'Brien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Lifehouse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 Camperdown NSW/AU; 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8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Comprehensive Cancer Center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Mainfranken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 University Hospital Wuerzburg, Wuerzburg/DE;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9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Washington University Medical School, St. Louis/MO/USA; 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10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The Netherlands Cancer Institute, Amsterdam/NL;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11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The Christie NHS Foundation Trust, Manchester/GB;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12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Hospital Clinic Barcelona, Barcelona/ES; 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13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University Hospitals Seidman Cancer Center and Case Western Reserve University, Cleveland/OH/USA; 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14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Amgen Inc., Thousand Oaks/CA/USA; 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15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National Cancer Center Hospital East, Kashiwa/JP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39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-873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3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C2CB6-8AFE-41D0-9431-2C9BF463A6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3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-5715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12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-5715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CA954-8A56-4A0A-9B08-CF89E5A7ECA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2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74507-65D2-479A-A35E-CFF865AD5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-5715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9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-873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CA954-8A56-4A0A-9B08-CF89E5A7ECA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7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-515938"/>
            <a:ext cx="6096000" cy="3429001"/>
          </a:xfrm>
          <a:prstGeom prst="rect">
            <a:avLst/>
          </a:prstGeo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Patients who had received conventional chemotherapy up to 14 days before enrollment were eligible as long as all treatment-related toxicity had resolved to grade ≤ 1</a:t>
            </a:r>
          </a:p>
        </p:txBody>
      </p:sp>
    </p:spTree>
    <p:extLst>
      <p:ext uri="{BB962C8B-B14F-4D97-AF65-F5344CB8AC3E}">
        <p14:creationId xmlns:p14="http://schemas.microsoft.com/office/powerpoint/2010/main" val="11983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-5715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Exposure to </a:t>
            </a:r>
            <a:r>
              <a:rPr lang="en-US" dirty="0" err="1"/>
              <a:t>tarlatamab</a:t>
            </a:r>
            <a:r>
              <a:rPr lang="en-US" dirty="0"/>
              <a:t> summary: Median treatment duration was 11.6 weeks (range, 0.1–80.0); median number of doses per subject was 6.0 (range, 1–41); 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median number of cycles started was 3.0 (range, 1 to 20).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92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Amgen  MedDRA query narrow search</a:t>
            </a:r>
          </a:p>
          <a:p>
            <a:r>
              <a:rPr lang="en-US" dirty="0"/>
              <a:t>• All events Coded using MedDRA version: 25.0.</a:t>
            </a:r>
          </a:p>
          <a:p>
            <a:r>
              <a:rPr lang="en-US" dirty="0"/>
              <a:t>• Cytokine Release Syndrome includes Cytokine abnormal, Cytokine release syndrome, Cytokine storm, Cytokine test. CRS events graded using CRS Lee et al. (2014) criteria.</a:t>
            </a:r>
          </a:p>
          <a:p>
            <a:r>
              <a:rPr lang="en-US" dirty="0"/>
              <a:t>• Neurologic Events based on "Central neuropsychiatric events due to direct neurotoxicities". Neurologic events graded using CTCAE version 4.0.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Neutropenia based on AMQ narrow search. Neutropenia graded using CTCAE version 4.0.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C2CB6-8AFE-41D0-9431-2C9BF463A6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33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-5715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+mn-lt"/>
                <a:ea typeface="+mn-ea"/>
                <a:cs typeface="+mn-cs"/>
                <a:sym typeface="Helvetica Neue"/>
              </a:rPr>
              <a:t>The waterfall plot presents tumor shrinkage and BOR. Subjects needed to have post-baseline assessment and sum of diameters available to be presented in the waterfall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9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-5715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A: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67-year-old female with small cell lung cancer progressed after three prior lines of chemotherapy and prophylactic cranial irradiation (PCI - WBRT). Patient was enrolled in the 10 mg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tarlatamab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dose cohort. At screening patient showed disease manifestations at lung and mediastinal lymph nodes with the sum of the index lesion at 122mm.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representative contrast-enhanced CT image of chest revealed 2 index lesions. Lesion 1: Para-mediastinal mass in the right upper lobe of the lung (white arrow). Lesion 2: Mediastinal adenopathy at right paratracheal (red arrow). Over the course of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tarlatamab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treatment, on week 8 the diameter of the lesion 1 was decreased from 60mm at baseline to 28mm (-56.7%) and the size of lesion 2 shrunk from 38mm to 20mm (-47.4%). On week 28, the size of lesion 1 continued to shrink to 23mm (-61.7%) and lesion 2 also decreased to 17mm (-55.3%). The observed overall partial response from week 8 was confirmed on week 16 and remained until week 37.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1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552984"/>
            <a:ext cx="8388424" cy="15386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6000" y="1681162"/>
            <a:ext cx="8116888" cy="1282304"/>
          </a:xfrm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96000" y="3427810"/>
            <a:ext cx="8116888" cy="790575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495928" y="1552984"/>
            <a:ext cx="648072" cy="153866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5617D0E-C3B9-47C5-A19C-5E8F6753E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47" t="22774" r="3120" b="3629"/>
          <a:stretch/>
        </p:blipFill>
        <p:spPr>
          <a:xfrm>
            <a:off x="5969518" y="537958"/>
            <a:ext cx="2476572" cy="8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0316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4293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8" y="3944541"/>
            <a:ext cx="3632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036638" y="665560"/>
            <a:ext cx="7859712" cy="1102519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36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4967288" y="1660922"/>
            <a:ext cx="4176712" cy="30777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400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9512" y="195486"/>
            <a:ext cx="8785101" cy="1512169"/>
          </a:xfrm>
        </p:spPr>
        <p:txBody>
          <a:bodyPr anchor="b"/>
          <a:lstStyle>
            <a:lvl1pPr marL="0" indent="0" algn="r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71950"/>
            <a:ext cx="1080407" cy="10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039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"/>
            <a:ext cx="8402400" cy="832247"/>
          </a:xfrm>
        </p:spPr>
        <p:txBody>
          <a:bodyPr lIns="9000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987574"/>
            <a:ext cx="8402400" cy="3470126"/>
          </a:xfrm>
        </p:spPr>
        <p:txBody>
          <a:bodyPr/>
          <a:lstStyle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-"/>
              <a:defRPr/>
            </a:lvl3pPr>
            <a:lvl5pPr marL="1543050" indent="-17145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4918160-646F-0D4F-2082-25A0CEE8FC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182" y="4828812"/>
            <a:ext cx="7509962" cy="107722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References 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6A620E48-0EC8-C404-C631-08C38FED14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8818" y="59532"/>
            <a:ext cx="276224" cy="2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6863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6000" y="4731206"/>
            <a:ext cx="7538620" cy="215444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>
              <a:defRPr lang="en-US" dirty="0"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700394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"/>
            <a:ext cx="8402400" cy="8322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960121"/>
            <a:ext cx="3986784" cy="13849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0121"/>
            <a:ext cx="3986784" cy="13849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4765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7984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"/>
            <a:ext cx="8402400" cy="832247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329453"/>
            <a:ext cx="8119872" cy="1454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6000" y="960121"/>
            <a:ext cx="8120062" cy="369332"/>
          </a:xfrm>
        </p:spPr>
        <p:txBody>
          <a:bodyPr>
            <a:noAutofit/>
          </a:bodyPr>
          <a:lstStyle>
            <a:lvl1pPr>
              <a:buFontTx/>
              <a:buNone/>
              <a:defRPr sz="18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0380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7E11807-C251-4B92-9E37-8D203C892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1816" y="4866462"/>
            <a:ext cx="267890" cy="12695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1415145-7DC9-4D17-B0DB-8E55310E1FA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828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2772">
          <p15:clr>
            <a:srgbClr val="FBAE40"/>
          </p15:clr>
        </p15:guide>
        <p15:guide id="3" orient="horz" pos="4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9B2C60-2676-471D-90DC-7B240792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01218-BF36-4089-B7F2-81CEEE9626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776" y="1056132"/>
            <a:ext cx="8158163" cy="143372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72B65-43F6-4C76-ADDA-7152F3814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1816" y="4866462"/>
            <a:ext cx="267890" cy="12695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1415145-7DC9-4D17-B0DB-8E55310E1FA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903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3214E58-9510-0241-9A50-AC37C76E18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3266" y="940308"/>
            <a:ext cx="8213533" cy="3218688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4A9D9B4-6B6D-9C4F-AA1D-D01408143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890" y="328771"/>
            <a:ext cx="8241957" cy="4524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600" b="1" kern="1200" dirty="0">
                <a:solidFill>
                  <a:srgbClr val="0063C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60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396000" y="1"/>
            <a:ext cx="8389225" cy="8322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6000" y="987574"/>
            <a:ext cx="8389225" cy="3470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9512" y="841066"/>
            <a:ext cx="8136904" cy="6069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59097" y="841066"/>
            <a:ext cx="470083" cy="6069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76775" y="841066"/>
            <a:ext cx="265640" cy="60698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025650" y="4950402"/>
            <a:ext cx="5092700" cy="18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tx1"/>
                </a:solidFill>
              </a:rPr>
              <a:t>Do not copy or distribute. © 2022 Amgen Inc. All rights reserved.</a:t>
            </a:r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F39637-4140-4D3A-8EC3-09A4E2654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47" t="22774" r="3120" b="3629"/>
          <a:stretch/>
        </p:blipFill>
        <p:spPr>
          <a:xfrm>
            <a:off x="8033529" y="4734404"/>
            <a:ext cx="1074975" cy="35762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-251221" y="4939809"/>
            <a:ext cx="486453" cy="2178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4C9FE700-4DF5-437A-B731-5E767F550728}" type="slidenum">
              <a:rPr lang="en-IN" sz="800" b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‹#›</a:t>
            </a:fld>
            <a:endParaRPr lang="en-IN" sz="8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37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6" r:id="rId4"/>
    <p:sldLayoutId id="2147483777" r:id="rId5"/>
    <p:sldLayoutId id="2147483782" r:id="rId6"/>
    <p:sldLayoutId id="2147483839" r:id="rId7"/>
    <p:sldLayoutId id="2147483840" r:id="rId8"/>
    <p:sldLayoutId id="2147483841" r:id="rId9"/>
    <p:sldLayoutId id="2147483842" r:id="rId10"/>
    <p:sldLayoutId id="2147483844" r:id="rId11"/>
  </p:sldLayoutIdLst>
  <p:transition>
    <p:wipe dir="r"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50">
          <a:solidFill>
            <a:schemeClr val="tx1"/>
          </a:solidFill>
          <a:latin typeface="+mn-lt"/>
        </a:defRPr>
      </a:lvl2pPr>
      <a:lvl3pPr marL="971550" indent="-2857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-"/>
        <a:defRPr sz="1500">
          <a:solidFill>
            <a:schemeClr val="tx1"/>
          </a:solidFill>
          <a:latin typeface="+mn-lt"/>
        </a:defRPr>
      </a:lvl3pPr>
      <a:lvl4pPr marL="1314450" indent="-2857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35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5" orient="horz" pos="3094" userDrawn="1">
          <p15:clr>
            <a:srgbClr val="F26B43"/>
          </p15:clr>
        </p15:guide>
        <p15:guide id="8" orient="horz" pos="453" userDrawn="1">
          <p15:clr>
            <a:srgbClr val="F26B43"/>
          </p15:clr>
        </p15:guide>
        <p15:guide id="10" orient="horz" pos="6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&amp; AUTHORS"/>
          <p:cNvSpPr txBox="1"/>
          <p:nvPr/>
        </p:nvSpPr>
        <p:spPr>
          <a:xfrm>
            <a:off x="684213" y="1091746"/>
            <a:ext cx="7775576" cy="288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t">
            <a:spAutoFit/>
          </a:bodyPr>
          <a:lstStyle>
            <a:lvl1pPr algn="ctr" defTabSz="457200">
              <a:defRPr sz="5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57189" hangingPunct="0">
              <a:spcAft>
                <a:spcPts val="900"/>
              </a:spcAft>
            </a:pPr>
            <a:r>
              <a:rPr lang="en-US" sz="3000" kern="0" dirty="0">
                <a:solidFill>
                  <a:srgbClr val="000000"/>
                </a:solidFill>
              </a:rPr>
              <a:t>Phase 1 Updated Exploration and First Expansion Data for DLL3-Targeted T-cell Engager </a:t>
            </a:r>
            <a:r>
              <a:rPr lang="en-US" sz="3000" kern="0" dirty="0" err="1">
                <a:solidFill>
                  <a:srgbClr val="000000"/>
                </a:solidFill>
              </a:rPr>
              <a:t>Tarlatamab</a:t>
            </a:r>
            <a:r>
              <a:rPr lang="en-US" sz="3000" kern="0" dirty="0">
                <a:solidFill>
                  <a:srgbClr val="000000"/>
                </a:solidFill>
              </a:rPr>
              <a:t> in SCLC </a:t>
            </a:r>
            <a:br>
              <a:rPr lang="en-US" sz="3000" kern="0" dirty="0">
                <a:solidFill>
                  <a:srgbClr val="000000"/>
                </a:solidFill>
              </a:rPr>
            </a:br>
            <a:r>
              <a:rPr lang="en-US" sz="3000" kern="0" dirty="0">
                <a:solidFill>
                  <a:srgbClr val="000000"/>
                </a:solidFill>
              </a:rPr>
              <a:t>(DeLLphi-300 Study)</a:t>
            </a:r>
          </a:p>
          <a:p>
            <a:pPr defTabSz="457189" hangingPunct="0"/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Hossein Borghaei,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1*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Luis Paz-Ares,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2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Melissa Johnson,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3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Stephane Champiat,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4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Taofeek Owonikoko,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5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Victoria Lai,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6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Michael Boyer,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7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Horst-Dieter Hummel,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8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Ramaswamy Govindan,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9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1350" dirty="0" err="1">
                <a:latin typeface="Arial" panose="020B0604020202020204" pitchFamily="34" charset="0"/>
                <a:ea typeface="MS Mincho" panose="02020609040205080304" pitchFamily="49" charset="-128"/>
              </a:rPr>
              <a:t>Neeltje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Steeghs,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10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Fiona Blackhall,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11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Noemi Reguart,</a:t>
            </a:r>
            <a:r>
              <a:rPr lang="en-US" sz="1350" baseline="30000" dirty="0">
                <a:latin typeface="Arial" panose="020B0604020202020204" pitchFamily="34" charset="0"/>
                <a:ea typeface="MS Mincho" panose="02020609040205080304" pitchFamily="49" charset="-128"/>
              </a:rPr>
              <a:t>12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Afshin Dowlati,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13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Yiran Zhang,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14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Nooshin Hashemi Sadraei,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14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Amanda Goldrick,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14</a:t>
            </a:r>
            <a:r>
              <a:rPr lang="en-US" sz="1350" dirty="0">
                <a:latin typeface="Arial" panose="020B0604020202020204" pitchFamily="34" charset="0"/>
                <a:ea typeface="MS Mincho" panose="02020609040205080304" pitchFamily="49" charset="-128"/>
              </a:rPr>
              <a:t> Hiroki Izumi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15</a:t>
            </a:r>
            <a:endParaRPr sz="2100" kern="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EA4A0-D54B-468B-A15F-CDB5FC94BD47}"/>
              </a:ext>
            </a:extLst>
          </p:cNvPr>
          <p:cNvSpPr txBox="1"/>
          <p:nvPr/>
        </p:nvSpPr>
        <p:spPr>
          <a:xfrm>
            <a:off x="55756" y="4414637"/>
            <a:ext cx="9088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03030"/>
                </a:solidFill>
                <a:latin typeface="Arial" panose="020B0604020202020204" pitchFamily="34" charset="0"/>
              </a:rPr>
              <a:t>Presented at World Conference on Lung Cancer (WCLC) 2022 Annual Meeting, August 6-9, 2022; Vienna, Austria</a:t>
            </a:r>
            <a:endParaRPr lang="en-US" sz="1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E5583-29FF-43A9-A2F2-26DE750B429A}"/>
              </a:ext>
            </a:extLst>
          </p:cNvPr>
          <p:cNvSpPr txBox="1"/>
          <p:nvPr/>
        </p:nvSpPr>
        <p:spPr>
          <a:xfrm>
            <a:off x="286899" y="4897257"/>
            <a:ext cx="17444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SC-AT-AMG 757-00026 0822</a:t>
            </a:r>
            <a:endParaRPr lang="en-AT" sz="9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42876" y="4676909"/>
            <a:ext cx="8793098" cy="2182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788" b="0" kern="0" dirty="0">
                <a:latin typeface="Arial" panose="020B0604020202020204" pitchFamily="34" charset="0"/>
                <a:cs typeface="Arial" panose="020B0604020202020204" pitchFamily="34" charset="0"/>
              </a:rPr>
              <a:t>Bar graph includes all patients with confirmed response (n = 24), with each bar representing 1 patient. *The interim time to event analysis set used in the duration of response analysis includes subjects whose data cut-off date is at least 6 months after first dose date (N=23). </a:t>
            </a:r>
            <a:r>
              <a:rPr lang="en-US" sz="788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en-US" sz="788" b="0" dirty="0">
                <a:latin typeface="Arial" panose="020B0604020202020204" pitchFamily="34" charset="0"/>
                <a:cs typeface="Arial" panose="020B0604020202020204" pitchFamily="34" charset="0"/>
              </a:rPr>
              <a:t>Indicates step dosing</a:t>
            </a:r>
            <a:r>
              <a:rPr lang="en-US" sz="788" b="0" kern="0" dirty="0">
                <a:latin typeface="Arial" panose="020B0604020202020204" pitchFamily="34" charset="0"/>
                <a:cs typeface="Arial" panose="020B0604020202020204" pitchFamily="34" charset="0"/>
              </a:rPr>
              <a:t> with 1 mg run-in dose.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3A284D-F8BD-4BA2-9494-14E113CEAD0B}"/>
              </a:ext>
            </a:extLst>
          </p:cNvPr>
          <p:cNvSpPr/>
          <p:nvPr/>
        </p:nvSpPr>
        <p:spPr>
          <a:xfrm>
            <a:off x="81300" y="274320"/>
            <a:ext cx="90344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Delivers Durable Responses in Previously Treated SCLC</a:t>
            </a:r>
            <a:endParaRPr lang="en-US" sz="2100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4A6BDB-1D9F-4A76-AED7-F3AE9814EB35}"/>
              </a:ext>
            </a:extLst>
          </p:cNvPr>
          <p:cNvSpPr txBox="1"/>
          <p:nvPr/>
        </p:nvSpPr>
        <p:spPr>
          <a:xfrm>
            <a:off x="142875" y="3793334"/>
            <a:ext cx="8793098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5985" indent="-255985">
              <a:spcAft>
                <a:spcPts val="450"/>
              </a:spcAft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Median duration of response was </a:t>
            </a:r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13.0 months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(95% CI: 6.2, 14.9)*</a:t>
            </a:r>
          </a:p>
          <a:p>
            <a:pPr marL="554831" lvl="1" indent="-298847">
              <a:spcAft>
                <a:spcPts val="450"/>
              </a:spcAft>
              <a:buClr>
                <a:srgbClr val="083074"/>
              </a:buClr>
              <a:buFont typeface="Calibri" panose="020F0502020204030204" pitchFamily="34" charset="0"/>
              <a:buChar char="―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11 responders had treatment ongoing as of data cutoff, including 2 complete responders</a:t>
            </a:r>
          </a:p>
          <a:p>
            <a:pPr marL="554831" lvl="1" indent="-298847">
              <a:spcAft>
                <a:spcPts val="450"/>
              </a:spcAft>
              <a:buClr>
                <a:srgbClr val="083074"/>
              </a:buClr>
              <a:buFont typeface="Calibri" panose="020F0502020204030204" pitchFamily="34" charset="0"/>
              <a:buChar char="―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Median time to response was 1.8 months (range: 1.2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7.4)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F3A41-8700-4A66-A3B5-4ABEAD443806}"/>
              </a:ext>
            </a:extLst>
          </p:cNvPr>
          <p:cNvSpPr/>
          <p:nvPr/>
        </p:nvSpPr>
        <p:spPr>
          <a:xfrm>
            <a:off x="-7796" y="1533795"/>
            <a:ext cx="1380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Duration of Response in Confirmed Responders (n=24)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2F954-6D47-4463-BEA3-C83B10FF8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18" y="927914"/>
            <a:ext cx="7708451" cy="2993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09B535-1F1B-4C63-A4A1-FC8C590E850F}"/>
              </a:ext>
            </a:extLst>
          </p:cNvPr>
          <p:cNvSpPr txBox="1"/>
          <p:nvPr/>
        </p:nvSpPr>
        <p:spPr>
          <a:xfrm>
            <a:off x="1029964" y="4848141"/>
            <a:ext cx="708407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8" dirty="0" err="1">
                <a:solidFill>
                  <a:srgbClr val="303030"/>
                </a:solidFill>
                <a:latin typeface="Arial" panose="020B0604020202020204" pitchFamily="34" charset="0"/>
              </a:rPr>
              <a:t>Borghaei</a:t>
            </a:r>
            <a:r>
              <a:rPr lang="en-US" sz="788" dirty="0">
                <a:solidFill>
                  <a:srgbClr val="303030"/>
                </a:solidFill>
                <a:latin typeface="Arial" panose="020B0604020202020204" pitchFamily="34" charset="0"/>
              </a:rPr>
              <a:t> H, et al. Presented at World Conference on Lung Cancer (WCLC) 2022 Annual Meeting, August 6-9, 2022; Vienna, Austria.</a:t>
            </a:r>
            <a:endParaRPr lang="en-US" sz="788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533DF5-09F3-49CB-A004-559246FBE3C9}"/>
              </a:ext>
            </a:extLst>
          </p:cNvPr>
          <p:cNvSpPr/>
          <p:nvPr/>
        </p:nvSpPr>
        <p:spPr>
          <a:xfrm>
            <a:off x="156154" y="4552220"/>
            <a:ext cx="8893868" cy="12125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788" dirty="0">
                <a:latin typeface="Arial" panose="020B0604020202020204" pitchFamily="34" charset="0"/>
                <a:cs typeface="Arial" panose="020B0604020202020204" pitchFamily="34" charset="0"/>
              </a:rPr>
              <a:t>CI, confidence interval; PR, partial response; SCLC, small cell lung cancer.</a:t>
            </a:r>
          </a:p>
        </p:txBody>
      </p:sp>
    </p:spTree>
    <p:extLst>
      <p:ext uri="{BB962C8B-B14F-4D97-AF65-F5344CB8AC3E}">
        <p14:creationId xmlns:p14="http://schemas.microsoft.com/office/powerpoint/2010/main" val="16654795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3">
            <a:extLst>
              <a:ext uri="{FF2B5EF4-FFF2-40B4-BE49-F238E27FC236}">
                <a16:creationId xmlns:a16="http://schemas.microsoft.com/office/drawing/2014/main" id="{35338F03-9479-414C-B820-C842C2BDDE01}"/>
              </a:ext>
            </a:extLst>
          </p:cNvPr>
          <p:cNvSpPr txBox="1">
            <a:spLocks/>
          </p:cNvSpPr>
          <p:nvPr/>
        </p:nvSpPr>
        <p:spPr>
          <a:xfrm>
            <a:off x="169197" y="4793746"/>
            <a:ext cx="8363422" cy="192137"/>
          </a:xfrm>
          <a:prstGeom prst="rect">
            <a:avLst/>
          </a:prstGeom>
        </p:spPr>
        <p:txBody>
          <a:bodyPr lIns="0" tIns="0" rIns="0" bIns="0" anchor="b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788" b="0" dirty="0">
                <a:latin typeface="Arial" panose="020B0604020202020204" pitchFamily="34" charset="0"/>
                <a:cs typeface="Arial" panose="020B0604020202020204" pitchFamily="34" charset="0"/>
              </a:rPr>
              <a:t>*Survival analysis population (N=102) included subjects who received their first dose on or prior to 16Dec2021 to allow at least 6 months of follow-up to allow sufficient data maturity before data cutoff.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76FA0-A88C-4F56-BD34-CA1A56978272}"/>
              </a:ext>
            </a:extLst>
          </p:cNvPr>
          <p:cNvSpPr/>
          <p:nvPr/>
        </p:nvSpPr>
        <p:spPr>
          <a:xfrm>
            <a:off x="138543" y="274320"/>
            <a:ext cx="89270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Survival with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in Previously Treated SCLC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7A82A-DC9B-49D4-B4ED-B58A93B06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448" y="1625039"/>
            <a:ext cx="4281757" cy="2333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2033D-F2CD-479A-B112-5AC479B16374}"/>
              </a:ext>
            </a:extLst>
          </p:cNvPr>
          <p:cNvSpPr txBox="1"/>
          <p:nvPr/>
        </p:nvSpPr>
        <p:spPr>
          <a:xfrm>
            <a:off x="5827892" y="1287203"/>
            <a:ext cx="2088222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685800" hangingPunct="0"/>
            <a:r>
              <a:rPr lang="en-US" sz="1200" b="1" dirty="0">
                <a:solidFill>
                  <a:srgbClr val="083074"/>
                </a:solidFill>
                <a:latin typeface="+mj-lt"/>
                <a:ea typeface="+mj-ea"/>
                <a:cs typeface="+mj-cs"/>
                <a:sym typeface="Helvetica"/>
              </a:rPr>
              <a:t>Overall Survival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DF081-E98B-4C3B-93C6-13D5BEBF3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3" y="1613930"/>
            <a:ext cx="4132082" cy="2333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EA074-C0DD-4194-9886-3B118EA44675}"/>
              </a:ext>
            </a:extLst>
          </p:cNvPr>
          <p:cNvSpPr txBox="1"/>
          <p:nvPr/>
        </p:nvSpPr>
        <p:spPr>
          <a:xfrm>
            <a:off x="1307278" y="1279498"/>
            <a:ext cx="2088222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685800" hangingPunct="0"/>
            <a:r>
              <a:rPr lang="en-US" sz="1200" b="1" dirty="0">
                <a:solidFill>
                  <a:srgbClr val="083074"/>
                </a:solidFill>
                <a:latin typeface="+mj-lt"/>
                <a:ea typeface="+mj-ea"/>
                <a:cs typeface="+mj-cs"/>
                <a:sym typeface="Helvetica"/>
              </a:rPr>
              <a:t>Progression-Free Survival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B5A77F-ACD9-4D5D-8BF1-A4288121DCDD}"/>
              </a:ext>
            </a:extLst>
          </p:cNvPr>
          <p:cNvSpPr/>
          <p:nvPr/>
        </p:nvSpPr>
        <p:spPr>
          <a:xfrm>
            <a:off x="0" y="4278710"/>
            <a:ext cx="9144000" cy="334317"/>
          </a:xfrm>
          <a:prstGeom prst="rect">
            <a:avLst/>
          </a:prstGeom>
          <a:solidFill>
            <a:srgbClr val="F8D568"/>
          </a:solidFill>
        </p:spPr>
        <p:txBody>
          <a:bodyPr wrap="square" lIns="182880" tIns="91440" rIns="182880" bIns="91440" anchor="ctr">
            <a:noAutofit/>
          </a:bodyPr>
          <a:lstStyle/>
          <a:p>
            <a:pPr algn="ctr"/>
            <a:r>
              <a:rPr lang="en-US" sz="1500" b="1" dirty="0">
                <a:solidFill>
                  <a:srgbClr val="083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overall survival of 13.2 months (95% CI: 8.8, NE)</a:t>
            </a:r>
            <a:endParaRPr lang="en-US" sz="1500" dirty="0">
              <a:solidFill>
                <a:srgbClr val="0830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179C7-099E-4F17-A4F5-63E1A4FC504C}"/>
              </a:ext>
            </a:extLst>
          </p:cNvPr>
          <p:cNvSpPr txBox="1"/>
          <p:nvPr/>
        </p:nvSpPr>
        <p:spPr>
          <a:xfrm>
            <a:off x="1029964" y="4852678"/>
            <a:ext cx="708407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8" dirty="0" err="1">
                <a:solidFill>
                  <a:srgbClr val="303030"/>
                </a:solidFill>
                <a:latin typeface="Arial" panose="020B0604020202020204" pitchFamily="34" charset="0"/>
              </a:rPr>
              <a:t>Borghaei</a:t>
            </a:r>
            <a:r>
              <a:rPr lang="en-US" sz="788" dirty="0">
                <a:solidFill>
                  <a:srgbClr val="303030"/>
                </a:solidFill>
                <a:latin typeface="Arial" panose="020B0604020202020204" pitchFamily="34" charset="0"/>
              </a:rPr>
              <a:t> H, et al. Presented at World Conference on Lung Cancer (WCLC) 2022 Annual Meeting, August 6-9, 2022; Vienna, Austria.</a:t>
            </a:r>
            <a:endParaRPr lang="en-US" sz="788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8E2B0-2DF4-4896-9413-D0B912F89CC4}"/>
              </a:ext>
            </a:extLst>
          </p:cNvPr>
          <p:cNvSpPr txBox="1"/>
          <p:nvPr/>
        </p:nvSpPr>
        <p:spPr>
          <a:xfrm>
            <a:off x="89047" y="4578302"/>
            <a:ext cx="46969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CI, confidence interval; NE, not estimable; SCLC, small cell lung cancer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B292C3-67C3-4479-9C49-D7FF9A01D44F}"/>
              </a:ext>
            </a:extLst>
          </p:cNvPr>
          <p:cNvSpPr/>
          <p:nvPr/>
        </p:nvSpPr>
        <p:spPr bwMode="auto">
          <a:xfrm>
            <a:off x="8771864" y="1758623"/>
            <a:ext cx="186072" cy="18443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NE)</a:t>
            </a:r>
          </a:p>
        </p:txBody>
      </p:sp>
    </p:spTree>
    <p:extLst>
      <p:ext uri="{BB962C8B-B14F-4D97-AF65-F5344CB8AC3E}">
        <p14:creationId xmlns:p14="http://schemas.microsoft.com/office/powerpoint/2010/main" val="31915448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FDC8-21D9-4905-ABE5-8C76D87109E6}"/>
              </a:ext>
            </a:extLst>
          </p:cNvPr>
          <p:cNvSpPr txBox="1">
            <a:spLocks/>
          </p:cNvSpPr>
          <p:nvPr/>
        </p:nvSpPr>
        <p:spPr>
          <a:xfrm>
            <a:off x="228421" y="274320"/>
            <a:ext cx="8694660" cy="440940"/>
          </a:xfrm>
          <a:prstGeom prst="rect">
            <a:avLst/>
          </a:prstGeom>
        </p:spPr>
        <p:txBody>
          <a:bodyPr vert="horz" lIns="6750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BD12-9BB2-4916-82D8-D6F0B3AF5F60}"/>
              </a:ext>
            </a:extLst>
          </p:cNvPr>
          <p:cNvSpPr txBox="1">
            <a:spLocks/>
          </p:cNvSpPr>
          <p:nvPr/>
        </p:nvSpPr>
        <p:spPr>
          <a:xfrm>
            <a:off x="171451" y="1115394"/>
            <a:ext cx="8856437" cy="2972380"/>
          </a:xfrm>
        </p:spPr>
        <p:txBody>
          <a:bodyPr/>
          <a:lstStyle>
            <a:lvl1pPr marL="342900" marR="0" indent="-3429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-381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hangingPunct="1"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first DLL3-targeted immune therapy to undergo clinical evaluation</a:t>
            </a:r>
          </a:p>
          <a:p>
            <a:pPr algn="l" hangingPunct="1"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demonstrated promising antitumor activity with encouraging response durability in heavily pretreated SCLC</a:t>
            </a:r>
            <a:endParaRPr lang="en-US" sz="1500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684" lvl="1" indent="-342892" algn="l">
              <a:buClr>
                <a:srgbClr val="083074"/>
              </a:buClr>
              <a:buFont typeface="Arial" panose="020B0604020202020204" pitchFamily="34" charset="0"/>
              <a:buChar char="‒"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delivered confirmed ORR of 23% and median DOR of 13 months </a:t>
            </a:r>
          </a:p>
          <a:p>
            <a:pPr marL="647684" lvl="1" indent="-342892" algn="l">
              <a:buClr>
                <a:srgbClr val="083074"/>
              </a:buClr>
              <a:buFont typeface="Arial" panose="020B0604020202020204" pitchFamily="34" charset="0"/>
              <a:buChar char="‒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OS of 13.2 months</a:t>
            </a:r>
          </a:p>
          <a:p>
            <a:pPr algn="l"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demonstrated an acceptable safety profile; CRS was primarily grade 1 and reversible; treatment discontinuation due to treatment-related AEs was low (4%)</a:t>
            </a:r>
          </a:p>
          <a:p>
            <a:pPr algn="l" hangingPunct="1"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these results, a phase 2 registrational study of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underway in SCLC patients exposed to ≥ 2 prior lines of treatment (DeLLphi-301 study [NCT05060016])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097EF-602D-46E2-B6F2-3328F5852978}"/>
              </a:ext>
            </a:extLst>
          </p:cNvPr>
          <p:cNvSpPr txBox="1"/>
          <p:nvPr/>
        </p:nvSpPr>
        <p:spPr>
          <a:xfrm>
            <a:off x="1029964" y="4815466"/>
            <a:ext cx="708407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8" dirty="0" err="1">
                <a:solidFill>
                  <a:srgbClr val="303030"/>
                </a:solidFill>
                <a:latin typeface="Arial" panose="020B0604020202020204" pitchFamily="34" charset="0"/>
              </a:rPr>
              <a:t>Borghaei</a:t>
            </a:r>
            <a:r>
              <a:rPr lang="en-US" sz="788" dirty="0">
                <a:solidFill>
                  <a:srgbClr val="303030"/>
                </a:solidFill>
                <a:latin typeface="Arial" panose="020B0604020202020204" pitchFamily="34" charset="0"/>
              </a:rPr>
              <a:t> H, et al. Presented at World Conference on Lung Cancer (WCLC) 2022 Annual Meeting, August 6-9, 2022; Vienna, Austria.</a:t>
            </a:r>
            <a:endParaRPr lang="en-US" sz="788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48CDC-C635-40D1-9BA8-023E9C03CDB7}"/>
              </a:ext>
            </a:extLst>
          </p:cNvPr>
          <p:cNvSpPr txBox="1"/>
          <p:nvPr/>
        </p:nvSpPr>
        <p:spPr>
          <a:xfrm>
            <a:off x="89046" y="4578302"/>
            <a:ext cx="79172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AE, adverse event; CRS, cytokine release syndrome; DLL3, delta-like ligand 3; DOR, duration of response; ORR, overall response rate; OS, overall survival. </a:t>
            </a:r>
          </a:p>
        </p:txBody>
      </p:sp>
    </p:spTree>
    <p:extLst>
      <p:ext uri="{BB962C8B-B14F-4D97-AF65-F5344CB8AC3E}">
        <p14:creationId xmlns:p14="http://schemas.microsoft.com/office/powerpoint/2010/main" val="14745924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AFFDC8-21D9-4905-ABE5-8C76D87109E6}"/>
              </a:ext>
            </a:extLst>
          </p:cNvPr>
          <p:cNvSpPr txBox="1">
            <a:spLocks/>
          </p:cNvSpPr>
          <p:nvPr/>
        </p:nvSpPr>
        <p:spPr>
          <a:xfrm>
            <a:off x="219565" y="1001180"/>
            <a:ext cx="8694660" cy="498084"/>
          </a:xfrm>
          <a:prstGeom prst="rect">
            <a:avLst/>
          </a:prstGeom>
        </p:spPr>
        <p:txBody>
          <a:bodyPr vert="horz" lIns="6750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2CBD12-9BB2-4916-82D8-D6F0B3AF5F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7057" y="1430008"/>
            <a:ext cx="8307123" cy="3193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Clr>
                <a:srgbClr val="083074"/>
              </a:buClr>
            </a:pPr>
            <a:r>
              <a:rPr lang="en-US" sz="1350" i="1" dirty="0">
                <a:solidFill>
                  <a:srgbClr val="083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grateful to the patients and their families for participation in this study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1D54E5-BFA7-4DEE-B1D1-6DBA1856AD47}"/>
              </a:ext>
            </a:extLst>
          </p:cNvPr>
          <p:cNvSpPr txBox="1">
            <a:spLocks/>
          </p:cNvSpPr>
          <p:nvPr/>
        </p:nvSpPr>
        <p:spPr>
          <a:xfrm>
            <a:off x="365640" y="2163543"/>
            <a:ext cx="8694660" cy="2011433"/>
          </a:xfrm>
          <a:prstGeom prst="rect">
            <a:avLst/>
          </a:prstGeom>
        </p:spPr>
        <p:txBody>
          <a:bodyPr numCol="2" spcCol="274320">
            <a:noAutofit/>
          </a:bodyPr>
          <a:lstStyle>
            <a:lvl1pPr marL="457189" marR="0" indent="-457189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457189" marR="0" indent="-50799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450"/>
              </a:spcBef>
              <a:spcAft>
                <a:spcPts val="225"/>
              </a:spcAft>
              <a:buClr>
                <a:srgbClr val="083074"/>
              </a:buClr>
            </a:pPr>
            <a:r>
              <a:rPr lang="en-US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Australia: 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Boyer</a:t>
            </a:r>
          </a:p>
          <a:p>
            <a:pPr marL="0" indent="0" algn="l">
              <a:spcBef>
                <a:spcPts val="450"/>
              </a:spcBef>
              <a:spcAft>
                <a:spcPts val="225"/>
              </a:spcAft>
              <a:buClr>
                <a:srgbClr val="083074"/>
              </a:buClr>
            </a:pPr>
            <a:r>
              <a:rPr lang="en-US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Austria: 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Greil, Angelika </a:t>
            </a:r>
            <a:r>
              <a:rPr lang="en-US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Terbuch</a:t>
            </a:r>
            <a:endParaRPr 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450"/>
              </a:spcBef>
              <a:spcAft>
                <a:spcPts val="225"/>
              </a:spcAft>
              <a:buClr>
                <a:srgbClr val="083074"/>
              </a:buClr>
            </a:pPr>
            <a:r>
              <a:rPr lang="en-US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France: 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Stephane </a:t>
            </a:r>
            <a:r>
              <a:rPr lang="en-US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Champiat</a:t>
            </a:r>
            <a:endParaRPr 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450"/>
              </a:spcBef>
              <a:spcAft>
                <a:spcPts val="225"/>
              </a:spcAft>
              <a:buClr>
                <a:srgbClr val="083074"/>
              </a:buClr>
            </a:pPr>
            <a:r>
              <a:rPr lang="en-US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Germany: 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Horst-Dieter Hummel</a:t>
            </a:r>
          </a:p>
          <a:p>
            <a:pPr marL="0" indent="0" algn="l">
              <a:spcBef>
                <a:spcPts val="450"/>
              </a:spcBef>
              <a:spcAft>
                <a:spcPts val="225"/>
              </a:spcAft>
              <a:buClr>
                <a:srgbClr val="083074"/>
              </a:buClr>
            </a:pPr>
            <a:r>
              <a:rPr lang="en-US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Japan: 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Hiroaki Akamatsu, Hiroki Izumi, Tatsuya Yoshida</a:t>
            </a:r>
          </a:p>
          <a:p>
            <a:pPr marL="0" indent="0" algn="l">
              <a:spcBef>
                <a:spcPts val="450"/>
              </a:spcBef>
              <a:spcAft>
                <a:spcPts val="225"/>
              </a:spcAft>
              <a:buClr>
                <a:srgbClr val="083074"/>
              </a:buClr>
            </a:pPr>
            <a:r>
              <a:rPr lang="en-US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Netherlands: 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Judith Vos de-</a:t>
            </a:r>
            <a:r>
              <a:rPr lang="en-US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Geelen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Neeltje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Steeghs</a:t>
            </a:r>
            <a:endParaRPr 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450"/>
              </a:spcBef>
              <a:spcAft>
                <a:spcPts val="225"/>
              </a:spcAft>
              <a:buClr>
                <a:srgbClr val="083074"/>
              </a:buClr>
            </a:pPr>
            <a:r>
              <a:rPr lang="en-US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Spain: 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Javier de Castro, Enriqueta Felip, Maria Eugenia Olmedo, Noemi </a:t>
            </a:r>
            <a:r>
              <a:rPr lang="en-US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Reguart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Luis Paz-Ares</a:t>
            </a:r>
          </a:p>
          <a:p>
            <a:pPr marL="0" indent="0" algn="l">
              <a:spcBef>
                <a:spcPts val="450"/>
              </a:spcBef>
              <a:spcAft>
                <a:spcPts val="225"/>
              </a:spcAft>
              <a:buClr>
                <a:srgbClr val="083074"/>
              </a:buClr>
            </a:pPr>
            <a:r>
              <a:rPr lang="en-US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Switzerland: 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en-US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Frueh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Solange Peters</a:t>
            </a:r>
          </a:p>
          <a:p>
            <a:pPr marL="0" indent="0" algn="l">
              <a:spcBef>
                <a:spcPts val="450"/>
              </a:spcBef>
              <a:spcAft>
                <a:spcPts val="225"/>
              </a:spcAft>
              <a:buClr>
                <a:srgbClr val="083074"/>
              </a:buClr>
            </a:pPr>
            <a:r>
              <a:rPr lang="en-US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Kingdom: 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Fiona Blackhall</a:t>
            </a:r>
          </a:p>
          <a:p>
            <a:pPr marL="0" indent="0" algn="l">
              <a:spcBef>
                <a:spcPts val="450"/>
              </a:spcBef>
              <a:spcAft>
                <a:spcPts val="225"/>
              </a:spcAft>
              <a:buClr>
                <a:srgbClr val="083074"/>
              </a:buClr>
            </a:pPr>
            <a:r>
              <a:rPr lang="en-US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States: </a:t>
            </a:r>
            <a:r>
              <a:rPr lang="en-US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Hossein Borghaei, Jennifer Carlisle, Anne Chiang, Alberto Chiappori, Afshin Dowlati, Shirish Gadgeel, Ramaswamy Govindan, Christine Hann, Kai He, Melissa L. Johnson, W. Victoria Lai, Taofeek K. Owonikoko, Everett </a:t>
            </a:r>
            <a:r>
              <a:rPr lang="en-US" sz="1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Vokes</a:t>
            </a:r>
            <a:endParaRPr lang="en-US" sz="1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DA536E-3C7D-4679-92FD-1F43D26A7AA5}"/>
              </a:ext>
            </a:extLst>
          </p:cNvPr>
          <p:cNvSpPr txBox="1">
            <a:spLocks/>
          </p:cNvSpPr>
          <p:nvPr/>
        </p:nvSpPr>
        <p:spPr>
          <a:xfrm>
            <a:off x="218138" y="1862287"/>
            <a:ext cx="1400905" cy="341807"/>
          </a:xfrm>
          <a:prstGeom prst="rect">
            <a:avLst/>
          </a:prstGeom>
        </p:spPr>
        <p:txBody>
          <a:bodyPr wrap="none" numCol="1">
            <a:normAutofit/>
          </a:bodyPr>
          <a:lstStyle>
            <a:lvl1pPr marL="457189" marR="0" indent="-457189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457189" marR="0" indent="-50799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50"/>
              </a:spcBef>
              <a:buClr>
                <a:srgbClr val="083074"/>
              </a:buClr>
            </a:pPr>
            <a:r>
              <a:rPr lang="en-US" sz="1200" b="1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AC5F7B-0B21-451F-8B00-C09004A67005}"/>
              </a:ext>
            </a:extLst>
          </p:cNvPr>
          <p:cNvSpPr txBox="1">
            <a:spLocks/>
          </p:cNvSpPr>
          <p:nvPr/>
        </p:nvSpPr>
        <p:spPr>
          <a:xfrm>
            <a:off x="363386" y="4297440"/>
            <a:ext cx="8307123" cy="531737"/>
          </a:xfrm>
          <a:prstGeom prst="rect">
            <a:avLst/>
          </a:prstGeom>
        </p:spPr>
        <p:txBody>
          <a:bodyPr>
            <a:noAutofit/>
          </a:bodyPr>
          <a:lstStyle>
            <a:lvl1pPr marL="457189" marR="0" indent="-457189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457189" marR="0" indent="-50799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57189" marR="0" indent="0" algn="ctr" defTabSz="1219170" rtl="0" latinLnBrk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67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900"/>
              </a:spcBef>
              <a:buClr>
                <a:srgbClr val="083074"/>
              </a:buClr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/>
              </a:rPr>
              <a:t>Funding for this study was provided by Amgen and medical writing support was provided by Eugene Gillespie and Jacqueline Sayyah (Amgen)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A0D86-A493-4FF3-BEE9-04DE77767B38}"/>
              </a:ext>
            </a:extLst>
          </p:cNvPr>
          <p:cNvSpPr txBox="1"/>
          <p:nvPr/>
        </p:nvSpPr>
        <p:spPr>
          <a:xfrm>
            <a:off x="1029964" y="4826097"/>
            <a:ext cx="708407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8" dirty="0" err="1">
                <a:solidFill>
                  <a:srgbClr val="303030"/>
                </a:solidFill>
                <a:latin typeface="Arial" panose="020B0604020202020204" pitchFamily="34" charset="0"/>
              </a:rPr>
              <a:t>Borghaei</a:t>
            </a:r>
            <a:r>
              <a:rPr lang="en-US" sz="788" dirty="0">
                <a:solidFill>
                  <a:srgbClr val="303030"/>
                </a:solidFill>
                <a:latin typeface="Arial" panose="020B0604020202020204" pitchFamily="34" charset="0"/>
              </a:rPr>
              <a:t> H, et al. Presented at World Conference on Lung Cancer (WCLC) 2022 Annual Meeting, August 6-9, 2022; Vienna, Austria.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28631552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9512" y="1761661"/>
            <a:ext cx="8785101" cy="1512169"/>
          </a:xfrm>
        </p:spPr>
        <p:txBody>
          <a:bodyPr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000" dirty="0" err="1">
                <a:solidFill>
                  <a:schemeClr val="tx1"/>
                </a:solidFill>
              </a:rPr>
              <a:t>Amgen</a:t>
            </a:r>
            <a:r>
              <a:rPr lang="de-DE" sz="2000" dirty="0">
                <a:solidFill>
                  <a:schemeClr val="tx1"/>
                </a:solidFill>
              </a:rPr>
              <a:t> GmbH. </a:t>
            </a:r>
            <a:r>
              <a:rPr lang="de-DE" sz="2000" dirty="0" err="1">
                <a:solidFill>
                  <a:schemeClr val="tx1"/>
                </a:solidFill>
              </a:rPr>
              <a:t>Amgen</a:t>
            </a:r>
            <a:r>
              <a:rPr lang="de-DE" sz="2000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000" dirty="0" err="1">
                <a:solidFill>
                  <a:schemeClr val="tx1"/>
                </a:solidFill>
              </a:rPr>
              <a:t>Oncology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Horizons</a:t>
            </a:r>
            <a:r>
              <a:rPr lang="de-DE" sz="2000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8217132" y="4170587"/>
            <a:ext cx="12795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/>
              <a:t>SC-AT-NP-00098 06.21</a:t>
            </a:r>
            <a:endParaRPr lang="de-AT" sz="600" dirty="0"/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FDC8-21D9-4905-ABE5-8C76D87109E6}"/>
              </a:ext>
            </a:extLst>
          </p:cNvPr>
          <p:cNvSpPr txBox="1">
            <a:spLocks/>
          </p:cNvSpPr>
          <p:nvPr/>
        </p:nvSpPr>
        <p:spPr>
          <a:xfrm>
            <a:off x="226992" y="274320"/>
            <a:ext cx="8694660" cy="348523"/>
          </a:xfrm>
          <a:prstGeom prst="rect">
            <a:avLst/>
          </a:prstGeom>
          <a:noFill/>
        </p:spPr>
        <p:txBody>
          <a:bodyPr vert="horz" lIns="6750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BD12-9BB2-4916-82D8-D6F0B3AF5F60}"/>
              </a:ext>
            </a:extLst>
          </p:cNvPr>
          <p:cNvSpPr txBox="1">
            <a:spLocks/>
          </p:cNvSpPr>
          <p:nvPr/>
        </p:nvSpPr>
        <p:spPr>
          <a:xfrm>
            <a:off x="283872" y="897555"/>
            <a:ext cx="8576255" cy="1507528"/>
          </a:xfrm>
        </p:spPr>
        <p:txBody>
          <a:bodyPr/>
          <a:lstStyle>
            <a:lvl1pPr marL="342900" marR="0" indent="-3429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-381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7175" indent="-257175" algn="l" defTabSz="685800">
              <a:spcBef>
                <a:spcPts val="600"/>
              </a:spcBef>
              <a:buClr>
                <a:srgbClr val="083074"/>
              </a:buClr>
              <a:buFont typeface="Wingdings" panose="05000000000000000000" pitchFamily="2" charset="2"/>
              <a:buChar char="§"/>
              <a:defRPr/>
            </a:pP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cell lung cancer (SCLC) is an aggressive disease with limited treatment options beyond first-line chemo-immune therapy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  <a:p>
            <a:pPr marL="257175" indent="-257175" algn="l" defTabSz="685800">
              <a:spcBef>
                <a:spcPts val="600"/>
              </a:spcBef>
              <a:buClr>
                <a:srgbClr val="083074"/>
              </a:buClr>
              <a:buFont typeface="Wingdings" panose="05000000000000000000" pitchFamily="2" charset="2"/>
              <a:buChar char="§"/>
              <a:defRPr/>
            </a:pP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Notch ligand delta-like ligand 3 (DLL3) is aberrantly 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expressed on the surface of </a:t>
            </a: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SCLC cells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</a:p>
          <a:p>
            <a:pPr algn="l">
              <a:buClr>
                <a:srgbClr val="083074"/>
              </a:buClr>
              <a:buFont typeface="Wingdings" panose="05000000000000000000" pitchFamily="2" charset="2"/>
              <a:buChar char="§"/>
              <a:defRPr/>
            </a:pPr>
            <a:r>
              <a:rPr lang="en-US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bispecific T cell engager (</a:t>
            </a:r>
            <a:r>
              <a:rPr lang="en-US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BiTE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immune therapy that binds DLL3 and CD3 leading to</a:t>
            </a:r>
            <a:r>
              <a:rPr lang="en-US" sz="135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35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cell-mediated tumor lysis</a:t>
            </a:r>
            <a:r>
              <a:rPr lang="en-US" sz="13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516731" lvl="8" indent="-235744" algn="l">
              <a:spcAft>
                <a:spcPts val="600"/>
              </a:spcAft>
              <a:buClr>
                <a:srgbClr val="083074"/>
              </a:buClr>
              <a:buFont typeface="Arial" panose="020B0604020202020204" pitchFamily="34" charset="0"/>
              <a:buChar char="–"/>
              <a:defRPr/>
            </a:pPr>
            <a:r>
              <a:rPr lang="en-US" sz="1275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Interim phase 1 dose exploration data show preliminary efficacy and acceptable safety in SCLC patients</a:t>
            </a:r>
            <a:r>
              <a:rPr lang="en-US" sz="1275" baseline="30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  <a:p>
            <a:pPr algn="l">
              <a:buClr>
                <a:srgbClr val="083074"/>
              </a:buClr>
              <a:buFont typeface="Wingdings" panose="05000000000000000000" pitchFamily="2" charset="2"/>
              <a:buChar char="§"/>
              <a:defRPr/>
            </a:pPr>
            <a:endParaRPr lang="en-US" sz="135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 defTabSz="685800">
              <a:spcBef>
                <a:spcPts val="600"/>
              </a:spcBef>
              <a:buClr>
                <a:srgbClr val="083074"/>
              </a:buClr>
              <a:buFont typeface="Wingdings" panose="05000000000000000000" pitchFamily="2" charset="2"/>
              <a:buChar char="§"/>
              <a:defRPr/>
            </a:pPr>
            <a:endParaRPr lang="en-US" sz="135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035DDD5-F95C-4574-806C-FAFE94D829AC}"/>
              </a:ext>
            </a:extLst>
          </p:cNvPr>
          <p:cNvSpPr txBox="1">
            <a:spLocks/>
          </p:cNvSpPr>
          <p:nvPr/>
        </p:nvSpPr>
        <p:spPr>
          <a:xfrm>
            <a:off x="266701" y="1836592"/>
            <a:ext cx="8139248" cy="1978718"/>
          </a:xfrm>
        </p:spPr>
        <p:txBody>
          <a:bodyPr/>
          <a:lstStyle>
            <a:lvl1pPr marL="342900" marR="0" indent="-3429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-381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7175" indent="-257175" algn="l" defTabSz="685800">
              <a:spcBef>
                <a:spcPts val="600"/>
              </a:spcBef>
              <a:buClr>
                <a:srgbClr val="083074"/>
              </a:buClr>
              <a:buFont typeface="Wingdings" panose="05000000000000000000" pitchFamily="2" charset="2"/>
              <a:buChar char="§"/>
              <a:defRPr/>
            </a:pPr>
            <a:endParaRPr lang="en-US" sz="135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F716232E-59AB-49CA-A4B1-D8A680FC0691}"/>
              </a:ext>
            </a:extLst>
          </p:cNvPr>
          <p:cNvSpPr txBox="1">
            <a:spLocks/>
          </p:cNvSpPr>
          <p:nvPr/>
        </p:nvSpPr>
        <p:spPr>
          <a:xfrm>
            <a:off x="143039" y="4601889"/>
            <a:ext cx="8857920" cy="256663"/>
          </a:xfrm>
          <a:prstGeom prst="rect">
            <a:avLst/>
          </a:prstGeom>
        </p:spPr>
        <p:txBody>
          <a:bodyPr lIns="0" tIns="0" rIns="0" bIns="0" anchor="b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>
              <a:defRPr/>
            </a:pPr>
            <a:r>
              <a:rPr lang="fr-FR" sz="78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78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Sabari JK, et al. </a:t>
            </a:r>
            <a:r>
              <a:rPr lang="fr-FR" sz="788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Rev Clin Oncol</a:t>
            </a:r>
            <a:r>
              <a:rPr lang="fr-FR" sz="78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2017;14:549-561. </a:t>
            </a:r>
            <a:r>
              <a:rPr lang="fr-FR" sz="78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78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Mathieu L, et al. </a:t>
            </a:r>
            <a:r>
              <a:rPr lang="fr-FR" sz="788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Oncologist.</a:t>
            </a:r>
            <a:r>
              <a:rPr lang="fr-FR" sz="78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2021;26:433-438. </a:t>
            </a:r>
            <a:r>
              <a:rPr lang="fr-FR" sz="78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78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Leonetti A, et al. </a:t>
            </a:r>
            <a:r>
              <a:rPr lang="fr-FR" sz="788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Oncol (Dordr). </a:t>
            </a:r>
            <a:r>
              <a:rPr lang="fr-FR" sz="78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2019;42:261-273. </a:t>
            </a:r>
            <a:r>
              <a:rPr lang="fr-FR" sz="78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78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Saunders LR, et al. </a:t>
            </a:r>
            <a:r>
              <a:rPr lang="fr-FR" sz="788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 Transl Med. </a:t>
            </a:r>
            <a:r>
              <a:rPr lang="fr-FR" sz="78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2015;7:302ra136. </a:t>
            </a:r>
            <a:r>
              <a:rPr lang="fr-FR" sz="78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fr-FR" sz="78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Giffin MJ, et al. </a:t>
            </a:r>
            <a:r>
              <a:rPr lang="fr-FR" sz="788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Cancer Res. </a:t>
            </a:r>
            <a:r>
              <a:rPr lang="fr-FR" sz="78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2021;27:1526-1537. </a:t>
            </a:r>
            <a:r>
              <a:rPr lang="fr-FR" sz="78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788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Owonikoko TK, et al. Abstract 8510. Presented at: ASCO Annual Meeting, June 4–8, 2021; Virtual.</a:t>
            </a:r>
            <a:endParaRPr lang="fr-FR" sz="788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5B982C-EAFF-40B0-BE49-E293A99805BC}"/>
              </a:ext>
            </a:extLst>
          </p:cNvPr>
          <p:cNvSpPr txBox="1">
            <a:spLocks/>
          </p:cNvSpPr>
          <p:nvPr/>
        </p:nvSpPr>
        <p:spPr>
          <a:xfrm>
            <a:off x="877958" y="4100407"/>
            <a:ext cx="8576255" cy="1043093"/>
          </a:xfrm>
        </p:spPr>
        <p:txBody>
          <a:bodyPr/>
          <a:lstStyle>
            <a:lvl1pPr marL="342900" marR="0" indent="-3429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-381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685800">
              <a:spcBef>
                <a:spcPts val="600"/>
              </a:spcBef>
              <a:buClr>
                <a:srgbClr val="083074"/>
              </a:buClr>
              <a:defRPr/>
            </a:pPr>
            <a:endParaRPr lang="en-US" sz="157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CE59A-5E71-49BA-B901-A15EB66D98D2}"/>
              </a:ext>
            </a:extLst>
          </p:cNvPr>
          <p:cNvSpPr txBox="1">
            <a:spLocks/>
          </p:cNvSpPr>
          <p:nvPr/>
        </p:nvSpPr>
        <p:spPr>
          <a:xfrm>
            <a:off x="268357" y="2395210"/>
            <a:ext cx="8574599" cy="1237815"/>
          </a:xfrm>
        </p:spPr>
        <p:txBody>
          <a:bodyPr/>
          <a:lstStyle>
            <a:lvl1pPr marL="342900" marR="0" indent="-3429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-381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7175" indent="-257175" algn="l" defTabSz="685800">
              <a:spcBef>
                <a:spcPts val="600"/>
              </a:spcBef>
              <a:buClr>
                <a:srgbClr val="083074"/>
              </a:buClr>
              <a:buFont typeface="Wingdings" panose="05000000000000000000" pitchFamily="2" charset="2"/>
              <a:buChar char="§"/>
              <a:defRPr/>
            </a:pPr>
            <a:endParaRPr lang="en-US" sz="135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11E2D8-5AE5-4DEF-80D0-804E91AE966B}"/>
              </a:ext>
            </a:extLst>
          </p:cNvPr>
          <p:cNvGrpSpPr/>
          <p:nvPr/>
        </p:nvGrpSpPr>
        <p:grpSpPr>
          <a:xfrm>
            <a:off x="3994932" y="2613004"/>
            <a:ext cx="657552" cy="1995893"/>
            <a:chOff x="4179813" y="853447"/>
            <a:chExt cx="876736" cy="26611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60BEE34-B766-4044-AF77-0F1552CA1187}"/>
                </a:ext>
              </a:extLst>
            </p:cNvPr>
            <p:cNvSpPr txBox="1"/>
            <p:nvPr/>
          </p:nvSpPr>
          <p:spPr>
            <a:xfrm>
              <a:off x="4179813" y="2775973"/>
              <a:ext cx="8767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SCLC </a:t>
              </a:r>
            </a:p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Cell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F6DFF56-48AA-408C-ACA0-99588ECB10B2}"/>
                </a:ext>
              </a:extLst>
            </p:cNvPr>
            <p:cNvSpPr txBox="1"/>
            <p:nvPr/>
          </p:nvSpPr>
          <p:spPr>
            <a:xfrm>
              <a:off x="4192953" y="853447"/>
              <a:ext cx="8168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 Cell</a:t>
              </a:r>
            </a:p>
          </p:txBody>
        </p:sp>
      </p:grpSp>
      <p:sp>
        <p:nvSpPr>
          <p:cNvPr id="21" name="Title 3">
            <a:extLst>
              <a:ext uri="{FF2B5EF4-FFF2-40B4-BE49-F238E27FC236}">
                <a16:creationId xmlns:a16="http://schemas.microsoft.com/office/drawing/2014/main" id="{326AC4A9-0A2A-48E3-A252-BED418F21459}"/>
              </a:ext>
            </a:extLst>
          </p:cNvPr>
          <p:cNvSpPr txBox="1">
            <a:spLocks/>
          </p:cNvSpPr>
          <p:nvPr/>
        </p:nvSpPr>
        <p:spPr>
          <a:xfrm>
            <a:off x="151175" y="4435353"/>
            <a:ext cx="8898801" cy="192137"/>
          </a:xfrm>
          <a:prstGeom prst="rect">
            <a:avLst/>
          </a:prstGeom>
        </p:spPr>
        <p:txBody>
          <a:bodyPr lIns="0" tIns="0" rIns="0" bIns="0" anchor="b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788" b="0" dirty="0">
                <a:latin typeface="Arial" panose="020B0604020202020204" pitchFamily="34" charset="0"/>
                <a:cs typeface="Arial" panose="020B0604020202020204" pitchFamily="34" charset="0"/>
              </a:rPr>
              <a:t>*Effector-functionless Fc domain; CD3, cluster of differentiation 3; DLL3, delta-like ligand 3; Fc, fragment crystallizable; SCLC, small cell lung cancer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7BE30-7433-40E7-8E6B-EB52AC388038}"/>
              </a:ext>
            </a:extLst>
          </p:cNvPr>
          <p:cNvSpPr/>
          <p:nvPr/>
        </p:nvSpPr>
        <p:spPr>
          <a:xfrm>
            <a:off x="1688534" y="2482542"/>
            <a:ext cx="5766931" cy="1952811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hangingPunct="0"/>
            <a:endParaRPr lang="en-US" sz="90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E5D09-1C9A-45C6-BE1A-034EF51B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210" y="2494799"/>
            <a:ext cx="5343402" cy="20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473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0678" y="3595461"/>
            <a:ext cx="8452362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>
              <a:spcBef>
                <a:spcPts val="450"/>
              </a:spcBef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cutoff of 15 June 2022, median follow-up time of 8.5 months (range, 0.2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30.7)</a:t>
            </a:r>
          </a:p>
          <a:p>
            <a:pPr marL="257168" indent="-257168">
              <a:spcBef>
                <a:spcPts val="450"/>
              </a:spcBef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Disease assessment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Antitumor activity assessed using modified RECIST 1.1 every 8 ± 1 weeks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372985" y="1655481"/>
            <a:ext cx="2641600" cy="475615"/>
          </a:xfrm>
          <a:prstGeom prst="roundRect">
            <a:avLst/>
          </a:prstGeom>
          <a:solidFill>
            <a:srgbClr val="CBD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34289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Dose Exploration (0.003-100 mg)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429815" y="2605076"/>
            <a:ext cx="2491970" cy="4938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342892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Dose Expansion (100 mg)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 bwMode="auto">
          <a:xfrm>
            <a:off x="1615916" y="2167599"/>
            <a:ext cx="0" cy="41722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2783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itle 1"/>
          <p:cNvSpPr txBox="1">
            <a:spLocks/>
          </p:cNvSpPr>
          <p:nvPr/>
        </p:nvSpPr>
        <p:spPr>
          <a:xfrm>
            <a:off x="185244" y="274320"/>
            <a:ext cx="8825055" cy="400352"/>
          </a:xfrm>
          <a:prstGeom prst="rect">
            <a:avLst/>
          </a:prstGeom>
          <a:noFill/>
        </p:spPr>
        <p:txBody>
          <a:bodyPr vert="horz" lIns="67500" tIns="34290" rIns="68580" bIns="34290" rtlCol="0"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100" dirty="0"/>
              <a:t>First-in-Human Study of Tarlatamab</a:t>
            </a:r>
          </a:p>
        </p:txBody>
      </p:sp>
      <p:sp>
        <p:nvSpPr>
          <p:cNvPr id="71" name="Title 3"/>
          <p:cNvSpPr txBox="1">
            <a:spLocks/>
          </p:cNvSpPr>
          <p:nvPr/>
        </p:nvSpPr>
        <p:spPr>
          <a:xfrm>
            <a:off x="137459" y="4508177"/>
            <a:ext cx="8898801" cy="192137"/>
          </a:xfrm>
          <a:prstGeom prst="rect">
            <a:avLst/>
          </a:prstGeom>
        </p:spPr>
        <p:txBody>
          <a:bodyPr lIns="0" tIns="0" rIns="0" bIns="0" anchor="b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788" b="0" dirty="0">
                <a:latin typeface="Arial" panose="020B0604020202020204" pitchFamily="34" charset="0"/>
                <a:cs typeface="Arial" panose="020B0604020202020204" pitchFamily="34" charset="0"/>
              </a:rPr>
              <a:t>IV, intravenous; MTD, maximum tolerated dose; PK, pharmacokinetics; RECIST, response evaluation criteria in solid tumors;RP2D, recommended phase 2 dose; SCLC, small cell lung cancer.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FBB8-318A-4AC2-90EA-FCDE75D3F0B2}"/>
              </a:ext>
            </a:extLst>
          </p:cNvPr>
          <p:cNvSpPr txBox="1"/>
          <p:nvPr/>
        </p:nvSpPr>
        <p:spPr>
          <a:xfrm>
            <a:off x="1615917" y="2179230"/>
            <a:ext cx="97975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i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Optimization of </a:t>
            </a:r>
          </a:p>
          <a:p>
            <a:r>
              <a:rPr lang="en-US" sz="825" b="1" i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dose &amp; regimen</a:t>
            </a:r>
            <a:endParaRPr lang="en-US" sz="825" i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9EF1C-887B-4FDA-A68E-1A1909B2779F}"/>
              </a:ext>
            </a:extLst>
          </p:cNvPr>
          <p:cNvSpPr txBox="1"/>
          <p:nvPr/>
        </p:nvSpPr>
        <p:spPr>
          <a:xfrm>
            <a:off x="400528" y="1210446"/>
            <a:ext cx="271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Tarlatamab in Relapsed/Refractory SCLC</a:t>
            </a:r>
            <a:endParaRPr lang="en-US" sz="120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035623-7AE2-4357-A5EE-9C8F1EE10A20}"/>
              </a:ext>
            </a:extLst>
          </p:cNvPr>
          <p:cNvGrpSpPr/>
          <p:nvPr/>
        </p:nvGrpSpPr>
        <p:grpSpPr>
          <a:xfrm>
            <a:off x="3792083" y="1229435"/>
            <a:ext cx="5006643" cy="2049506"/>
            <a:chOff x="5056110" y="2067494"/>
            <a:chExt cx="6675524" cy="2732675"/>
          </a:xfrm>
        </p:grpSpPr>
        <p:sp>
          <p:nvSpPr>
            <p:cNvPr id="41" name="Rounded Rectangle 6">
              <a:extLst>
                <a:ext uri="{FF2B5EF4-FFF2-40B4-BE49-F238E27FC236}">
                  <a16:creationId xmlns:a16="http://schemas.microsoft.com/office/drawing/2014/main" id="{70CEAB7C-7E78-4C3E-922E-BD452696A750}"/>
                </a:ext>
              </a:extLst>
            </p:cNvPr>
            <p:cNvSpPr/>
            <p:nvPr/>
          </p:nvSpPr>
          <p:spPr bwMode="auto">
            <a:xfrm>
              <a:off x="5629646" y="3008375"/>
              <a:ext cx="6101988" cy="835950"/>
            </a:xfrm>
            <a:prstGeom prst="roundRect">
              <a:avLst/>
            </a:prstGeom>
            <a:solidFill>
              <a:srgbClr val="CBD2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726" tIns="45363" rIns="90726" bIns="45363" numCol="1" rtlCol="0" anchor="t" anchorCtr="0" compatLnSpc="1">
              <a:prstTxWarp prst="textNoShape">
                <a:avLst/>
              </a:prstTxWarp>
            </a:bodyPr>
            <a:lstStyle/>
            <a:p>
              <a:pPr defTabSz="453612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35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id="{77AF45AE-CC84-4D32-864C-01C24C751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5971" y="3141319"/>
              <a:ext cx="4780159" cy="54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1446" indent="-171446" defTabSz="514304">
                <a:spcAft>
                  <a:spcPts val="338"/>
                </a:spcAft>
                <a:buClr>
                  <a:srgbClr val="083074"/>
                </a:buClr>
                <a:buFont typeface="Wingdings" panose="05000000000000000000" pitchFamily="2" charset="2"/>
                <a:buChar char="§"/>
              </a:pPr>
              <a:r>
                <a:rPr lang="en-US" altLang="en-US" sz="1200" dirty="0">
                  <a:cs typeface="Arial" panose="020B0604020202020204" pitchFamily="34" charset="0"/>
                </a:rPr>
                <a:t>Characterize PK </a:t>
              </a:r>
            </a:p>
            <a:p>
              <a:pPr marL="171446" indent="-171446" defTabSz="514304">
                <a:spcAft>
                  <a:spcPts val="338"/>
                </a:spcAft>
                <a:buClr>
                  <a:srgbClr val="083074"/>
                </a:buClr>
                <a:buFont typeface="Wingdings" panose="05000000000000000000" pitchFamily="2" charset="2"/>
                <a:buChar char="§"/>
              </a:pPr>
              <a:r>
                <a:rPr lang="en-US" altLang="en-US" sz="1200" dirty="0">
                  <a:cs typeface="Arial" panose="020B0604020202020204" pitchFamily="34" charset="0"/>
                </a:rPr>
                <a:t>Evaluate preliminary antitumor activity</a:t>
              </a: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5EC65BF4-8F07-41DD-9BE6-760225363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078" y="3002742"/>
              <a:ext cx="1650481" cy="841581"/>
            </a:xfrm>
            <a:custGeom>
              <a:avLst/>
              <a:gdLst>
                <a:gd name="T0" fmla="*/ 0 w 2544"/>
                <a:gd name="T1" fmla="*/ 345 h 2064"/>
                <a:gd name="T2" fmla="*/ 309 w 2544"/>
                <a:gd name="T3" fmla="*/ 0 h 2064"/>
                <a:gd name="T4" fmla="*/ 2237 w 2544"/>
                <a:gd name="T5" fmla="*/ 0 h 2064"/>
                <a:gd name="T6" fmla="*/ 2544 w 2544"/>
                <a:gd name="T7" fmla="*/ 345 h 2064"/>
                <a:gd name="T8" fmla="*/ 2544 w 2544"/>
                <a:gd name="T9" fmla="*/ 1721 h 2064"/>
                <a:gd name="T10" fmla="*/ 2237 w 2544"/>
                <a:gd name="T11" fmla="*/ 2064 h 2064"/>
                <a:gd name="T12" fmla="*/ 309 w 2544"/>
                <a:gd name="T13" fmla="*/ 2064 h 2064"/>
                <a:gd name="T14" fmla="*/ 0 w 2544"/>
                <a:gd name="T15" fmla="*/ 1721 h 2064"/>
                <a:gd name="T16" fmla="*/ 0 w 2544"/>
                <a:gd name="T17" fmla="*/ 345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4" h="2064">
                  <a:moveTo>
                    <a:pt x="0" y="345"/>
                  </a:moveTo>
                  <a:cubicBezTo>
                    <a:pt x="0" y="155"/>
                    <a:pt x="139" y="0"/>
                    <a:pt x="309" y="0"/>
                  </a:cubicBezTo>
                  <a:lnTo>
                    <a:pt x="2237" y="0"/>
                  </a:lnTo>
                  <a:cubicBezTo>
                    <a:pt x="2407" y="0"/>
                    <a:pt x="2544" y="155"/>
                    <a:pt x="2544" y="345"/>
                  </a:cubicBezTo>
                  <a:lnTo>
                    <a:pt x="2544" y="1721"/>
                  </a:lnTo>
                  <a:cubicBezTo>
                    <a:pt x="2544" y="1911"/>
                    <a:pt x="2407" y="2064"/>
                    <a:pt x="2237" y="2064"/>
                  </a:cubicBezTo>
                  <a:lnTo>
                    <a:pt x="309" y="2064"/>
                  </a:lnTo>
                  <a:cubicBezTo>
                    <a:pt x="139" y="2064"/>
                    <a:pt x="0" y="1911"/>
                    <a:pt x="0" y="1721"/>
                  </a:cubicBezTo>
                  <a:lnTo>
                    <a:pt x="0" y="345"/>
                  </a:lnTo>
                  <a:close/>
                </a:path>
              </a:pathLst>
            </a:custGeom>
            <a:solidFill>
              <a:srgbClr val="0027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2" tIns="25717" rIns="51432" bIns="25717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7FF521A2-A1C3-4B77-99DF-F9A27298C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670" y="3154993"/>
              <a:ext cx="104729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04"/>
              <a:r>
                <a:rPr lang="en-US" altLang="en-US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Secondary</a:t>
              </a:r>
            </a:p>
            <a:p>
              <a:pPr algn="ctr" defTabSz="514304"/>
              <a:r>
                <a:rPr lang="en-US" altLang="en-US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Objectives</a:t>
              </a: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77AF45AE-CC84-4D32-864C-01C24C751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053" y="4182029"/>
              <a:ext cx="4762747" cy="4924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1446" indent="-171446" defTabSz="514304">
                <a:spcAft>
                  <a:spcPts val="338"/>
                </a:spcAft>
                <a:buFont typeface="Wingdings" panose="05000000000000000000" pitchFamily="2" charset="2"/>
                <a:buChar char="§"/>
              </a:pPr>
              <a:r>
                <a:rPr lang="en-US" altLang="en-US" sz="1200" dirty="0">
                  <a:cs typeface="Arial" panose="020B0604020202020204" pitchFamily="34" charset="0"/>
                </a:rPr>
                <a:t>Evaluate</a:t>
              </a:r>
              <a:r>
                <a:rPr lang="en-US" altLang="en-US" sz="1200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1200" dirty="0">
                  <a:cs typeface="Arial" panose="020B0604020202020204" pitchFamily="34" charset="0"/>
                </a:rPr>
                <a:t>immunogenicity, biomarkers, and target protein &amp; outcomes</a:t>
              </a:r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7FF521A2-A1C3-4B77-99DF-F9A27298C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51" y="4123120"/>
              <a:ext cx="1650935" cy="553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04"/>
              <a:r>
                <a:rPr lang="en-US" altLang="en-US" sz="13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Exploratory</a:t>
              </a:r>
            </a:p>
            <a:p>
              <a:pPr algn="ctr" defTabSz="514304"/>
              <a:r>
                <a:rPr lang="en-US" altLang="en-US" sz="13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Objectives</a:t>
              </a:r>
              <a:endParaRPr lang="en-US" altLang="en-US" sz="1350" dirty="0">
                <a:cs typeface="Arial" panose="020B0604020202020204" pitchFamily="34" charset="0"/>
              </a:endParaRPr>
            </a:p>
          </p:txBody>
        </p:sp>
        <p:sp>
          <p:nvSpPr>
            <p:cNvPr id="31" name="Rounded Rectangle 6">
              <a:extLst>
                <a:ext uri="{FF2B5EF4-FFF2-40B4-BE49-F238E27FC236}">
                  <a16:creationId xmlns:a16="http://schemas.microsoft.com/office/drawing/2014/main" id="{D2992E09-C07A-4289-AEBF-335842425109}"/>
                </a:ext>
              </a:extLst>
            </p:cNvPr>
            <p:cNvSpPr/>
            <p:nvPr/>
          </p:nvSpPr>
          <p:spPr bwMode="auto">
            <a:xfrm>
              <a:off x="5578129" y="2073127"/>
              <a:ext cx="6153505" cy="835947"/>
            </a:xfrm>
            <a:prstGeom prst="roundRect">
              <a:avLst/>
            </a:prstGeom>
            <a:solidFill>
              <a:srgbClr val="CBD2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726" tIns="45363" rIns="90726" bIns="45363" numCol="1" rtlCol="0" anchor="t" anchorCtr="0" compatLnSpc="1">
              <a:prstTxWarp prst="textNoShape">
                <a:avLst/>
              </a:prstTxWarp>
            </a:bodyPr>
            <a:lstStyle/>
            <a:p>
              <a:pPr defTabSz="453612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35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988AC3BF-2755-45E5-B228-CC801F8AE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053" y="2198669"/>
              <a:ext cx="4920581" cy="54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1446" indent="-171446" defTabSz="514304">
                <a:spcAft>
                  <a:spcPts val="338"/>
                </a:spcAft>
                <a:buClr>
                  <a:srgbClr val="083074"/>
                </a:buClr>
                <a:buFont typeface="Wingdings" panose="05000000000000000000" pitchFamily="2" charset="2"/>
                <a:buChar char="§"/>
              </a:pPr>
              <a:r>
                <a:rPr lang="en-US" altLang="en-US" sz="1200" dirty="0">
                  <a:cs typeface="Arial" panose="020B0604020202020204" pitchFamily="34" charset="0"/>
                </a:rPr>
                <a:t>Evaluate safety and tolerability in SCLC </a:t>
              </a:r>
            </a:p>
            <a:p>
              <a:pPr marL="171446" indent="-171446" defTabSz="514304">
                <a:spcAft>
                  <a:spcPts val="338"/>
                </a:spcAft>
                <a:buClr>
                  <a:srgbClr val="083074"/>
                </a:buClr>
                <a:buFont typeface="Wingdings" panose="05000000000000000000" pitchFamily="2" charset="2"/>
                <a:buChar char="§"/>
              </a:pPr>
              <a:r>
                <a:rPr lang="en-US" altLang="en-US" sz="1200" dirty="0">
                  <a:cs typeface="Arial" panose="020B0604020202020204" pitchFamily="34" charset="0"/>
                </a:rPr>
                <a:t>Determine MTD or RP2D</a:t>
              </a: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5D1374FB-B874-4F7E-8A45-E78E41AB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110" y="2067494"/>
              <a:ext cx="1676416" cy="841578"/>
            </a:xfrm>
            <a:custGeom>
              <a:avLst/>
              <a:gdLst>
                <a:gd name="T0" fmla="*/ 0 w 2544"/>
                <a:gd name="T1" fmla="*/ 345 h 2064"/>
                <a:gd name="T2" fmla="*/ 309 w 2544"/>
                <a:gd name="T3" fmla="*/ 0 h 2064"/>
                <a:gd name="T4" fmla="*/ 2237 w 2544"/>
                <a:gd name="T5" fmla="*/ 0 h 2064"/>
                <a:gd name="T6" fmla="*/ 2544 w 2544"/>
                <a:gd name="T7" fmla="*/ 345 h 2064"/>
                <a:gd name="T8" fmla="*/ 2544 w 2544"/>
                <a:gd name="T9" fmla="*/ 1721 h 2064"/>
                <a:gd name="T10" fmla="*/ 2237 w 2544"/>
                <a:gd name="T11" fmla="*/ 2064 h 2064"/>
                <a:gd name="T12" fmla="*/ 309 w 2544"/>
                <a:gd name="T13" fmla="*/ 2064 h 2064"/>
                <a:gd name="T14" fmla="*/ 0 w 2544"/>
                <a:gd name="T15" fmla="*/ 1721 h 2064"/>
                <a:gd name="T16" fmla="*/ 0 w 2544"/>
                <a:gd name="T17" fmla="*/ 345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4" h="2064">
                  <a:moveTo>
                    <a:pt x="0" y="345"/>
                  </a:moveTo>
                  <a:cubicBezTo>
                    <a:pt x="0" y="155"/>
                    <a:pt x="139" y="0"/>
                    <a:pt x="309" y="0"/>
                  </a:cubicBezTo>
                  <a:lnTo>
                    <a:pt x="2237" y="0"/>
                  </a:lnTo>
                  <a:cubicBezTo>
                    <a:pt x="2407" y="0"/>
                    <a:pt x="2544" y="155"/>
                    <a:pt x="2544" y="345"/>
                  </a:cubicBezTo>
                  <a:lnTo>
                    <a:pt x="2544" y="1721"/>
                  </a:lnTo>
                  <a:cubicBezTo>
                    <a:pt x="2544" y="1911"/>
                    <a:pt x="2407" y="2064"/>
                    <a:pt x="2237" y="2064"/>
                  </a:cubicBezTo>
                  <a:lnTo>
                    <a:pt x="309" y="2064"/>
                  </a:lnTo>
                  <a:cubicBezTo>
                    <a:pt x="139" y="2064"/>
                    <a:pt x="0" y="1911"/>
                    <a:pt x="0" y="1721"/>
                  </a:cubicBezTo>
                  <a:lnTo>
                    <a:pt x="0" y="345"/>
                  </a:lnTo>
                  <a:close/>
                </a:path>
              </a:pathLst>
            </a:custGeom>
            <a:solidFill>
              <a:srgbClr val="0027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2" tIns="25717" rIns="51432" bIns="25717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2E9EEF38-1398-4900-BCA1-D518A1A24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013" y="2212090"/>
              <a:ext cx="10366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04"/>
              <a:r>
                <a:rPr lang="en-US" altLang="en-US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Primary</a:t>
              </a:r>
            </a:p>
            <a:p>
              <a:pPr algn="ctr" defTabSz="514304"/>
              <a:r>
                <a:rPr lang="en-US" altLang="en-US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Objectives</a:t>
              </a:r>
              <a:endParaRPr lang="en-US" altLang="en-US" sz="1200" dirty="0">
                <a:cs typeface="Arial" panose="020B0604020202020204" pitchFamily="34" charset="0"/>
              </a:endParaRP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70CEAB7C-7E78-4C3E-922E-BD452696A750}"/>
                </a:ext>
              </a:extLst>
            </p:cNvPr>
            <p:cNvSpPr/>
            <p:nvPr/>
          </p:nvSpPr>
          <p:spPr bwMode="auto">
            <a:xfrm>
              <a:off x="5634826" y="3959001"/>
              <a:ext cx="6096808" cy="8359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726" tIns="45363" rIns="90726" bIns="45363" numCol="1" rtlCol="0" anchor="t" anchorCtr="0" compatLnSpc="1">
              <a:prstTxWarp prst="textNoShape">
                <a:avLst/>
              </a:prstTxWarp>
            </a:bodyPr>
            <a:lstStyle/>
            <a:p>
              <a:pPr defTabSz="453612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35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77AF45AE-CC84-4D32-864C-01C24C751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485" y="4112349"/>
              <a:ext cx="4762747" cy="54373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1446" indent="-171446" defTabSz="514304">
                <a:spcAft>
                  <a:spcPts val="338"/>
                </a:spcAft>
                <a:buClr>
                  <a:srgbClr val="083074"/>
                </a:buClr>
                <a:buFont typeface="Wingdings" panose="05000000000000000000" pitchFamily="2" charset="2"/>
                <a:buChar char="§"/>
              </a:pPr>
              <a:r>
                <a:rPr lang="en-US" altLang="en-US" sz="1200" dirty="0">
                  <a:cs typeface="Arial" panose="020B0604020202020204" pitchFamily="34" charset="0"/>
                </a:rPr>
                <a:t>Evaluate immunogenicity of </a:t>
              </a:r>
              <a:r>
                <a:rPr lang="en-US" altLang="en-US" sz="1200" dirty="0" err="1">
                  <a:cs typeface="Arial" panose="020B0604020202020204" pitchFamily="34" charset="0"/>
                </a:rPr>
                <a:t>tarlatamab</a:t>
              </a:r>
              <a:endParaRPr lang="en-US" altLang="en-US" sz="1200" dirty="0">
                <a:cs typeface="Arial" panose="020B0604020202020204" pitchFamily="34" charset="0"/>
              </a:endParaRPr>
            </a:p>
            <a:p>
              <a:pPr marL="171446" indent="-171446" defTabSz="514304">
                <a:spcAft>
                  <a:spcPts val="338"/>
                </a:spcAft>
                <a:buClr>
                  <a:srgbClr val="083074"/>
                </a:buClr>
                <a:buFont typeface="Wingdings" panose="05000000000000000000" pitchFamily="2" charset="2"/>
                <a:buChar char="§"/>
              </a:pPr>
              <a:r>
                <a:rPr lang="en-US" altLang="en-US" sz="1200" dirty="0">
                  <a:cs typeface="Arial" panose="020B0604020202020204" pitchFamily="34" charset="0"/>
                </a:rPr>
                <a:t>Assess biomarker expression</a:t>
              </a:r>
              <a:endParaRPr lang="en-US" altLang="en-US" sz="12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5EC65BF4-8F07-41DD-9BE6-760225363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078" y="3956513"/>
              <a:ext cx="1650481" cy="843656"/>
            </a:xfrm>
            <a:custGeom>
              <a:avLst/>
              <a:gdLst>
                <a:gd name="T0" fmla="*/ 0 w 2544"/>
                <a:gd name="T1" fmla="*/ 345 h 2064"/>
                <a:gd name="T2" fmla="*/ 309 w 2544"/>
                <a:gd name="T3" fmla="*/ 0 h 2064"/>
                <a:gd name="T4" fmla="*/ 2237 w 2544"/>
                <a:gd name="T5" fmla="*/ 0 h 2064"/>
                <a:gd name="T6" fmla="*/ 2544 w 2544"/>
                <a:gd name="T7" fmla="*/ 345 h 2064"/>
                <a:gd name="T8" fmla="*/ 2544 w 2544"/>
                <a:gd name="T9" fmla="*/ 1721 h 2064"/>
                <a:gd name="T10" fmla="*/ 2237 w 2544"/>
                <a:gd name="T11" fmla="*/ 2064 h 2064"/>
                <a:gd name="T12" fmla="*/ 309 w 2544"/>
                <a:gd name="T13" fmla="*/ 2064 h 2064"/>
                <a:gd name="T14" fmla="*/ 0 w 2544"/>
                <a:gd name="T15" fmla="*/ 1721 h 2064"/>
                <a:gd name="T16" fmla="*/ 0 w 2544"/>
                <a:gd name="T17" fmla="*/ 345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4" h="2064">
                  <a:moveTo>
                    <a:pt x="0" y="345"/>
                  </a:moveTo>
                  <a:cubicBezTo>
                    <a:pt x="0" y="155"/>
                    <a:pt x="139" y="0"/>
                    <a:pt x="309" y="0"/>
                  </a:cubicBezTo>
                  <a:lnTo>
                    <a:pt x="2237" y="0"/>
                  </a:lnTo>
                  <a:cubicBezTo>
                    <a:pt x="2407" y="0"/>
                    <a:pt x="2544" y="155"/>
                    <a:pt x="2544" y="345"/>
                  </a:cubicBezTo>
                  <a:lnTo>
                    <a:pt x="2544" y="1721"/>
                  </a:lnTo>
                  <a:cubicBezTo>
                    <a:pt x="2544" y="1911"/>
                    <a:pt x="2407" y="2064"/>
                    <a:pt x="2237" y="2064"/>
                  </a:cubicBezTo>
                  <a:lnTo>
                    <a:pt x="309" y="2064"/>
                  </a:lnTo>
                  <a:cubicBezTo>
                    <a:pt x="139" y="2064"/>
                    <a:pt x="0" y="1911"/>
                    <a:pt x="0" y="1721"/>
                  </a:cubicBezTo>
                  <a:lnTo>
                    <a:pt x="0" y="3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2" tIns="25717" rIns="51432" bIns="25717" numCol="1" anchor="t" anchorCtr="0" compatLnSpc="1">
              <a:prstTxWarp prst="textNoShape">
                <a:avLst/>
              </a:prstTxWarp>
            </a:bodyPr>
            <a:lstStyle/>
            <a:p>
              <a:endParaRPr lang="en-US" sz="8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7FF521A2-A1C3-4B77-99DF-F9A27298C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51" y="4112498"/>
              <a:ext cx="1650935" cy="49244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04"/>
              <a:r>
                <a:rPr lang="en-US" altLang="en-US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Exploratory</a:t>
              </a:r>
            </a:p>
            <a:p>
              <a:pPr algn="ctr" defTabSz="514304"/>
              <a:r>
                <a:rPr lang="en-US" altLang="en-US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Objectives</a:t>
              </a:r>
              <a:endParaRPr lang="en-US" altLang="en-US" sz="1200" dirty="0"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19132B3-88D2-4B4E-BC4D-DB027A992606}"/>
              </a:ext>
            </a:extLst>
          </p:cNvPr>
          <p:cNvSpPr txBox="1"/>
          <p:nvPr/>
        </p:nvSpPr>
        <p:spPr>
          <a:xfrm>
            <a:off x="1029964" y="4799508"/>
            <a:ext cx="708407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8" dirty="0" err="1">
                <a:solidFill>
                  <a:srgbClr val="303030"/>
                </a:solidFill>
                <a:latin typeface="Arial" panose="020B0604020202020204" pitchFamily="34" charset="0"/>
              </a:rPr>
              <a:t>Borghaei</a:t>
            </a:r>
            <a:r>
              <a:rPr lang="en-US" sz="788" dirty="0">
                <a:solidFill>
                  <a:srgbClr val="303030"/>
                </a:solidFill>
                <a:latin typeface="Arial" panose="020B0604020202020204" pitchFamily="34" charset="0"/>
              </a:rPr>
              <a:t> H, et al. Presented at World Conference on Lung Cancer (WCLC) 2022 Annual Meeting, August 6-9, 2022; Vienna, Austria.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16453777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ame Side Corner Rectangle 19"/>
          <p:cNvSpPr/>
          <p:nvPr/>
        </p:nvSpPr>
        <p:spPr bwMode="auto">
          <a:xfrm flipV="1">
            <a:off x="261349" y="3060266"/>
            <a:ext cx="4310651" cy="827107"/>
          </a:xfrm>
          <a:prstGeom prst="round2SameRect">
            <a:avLst>
              <a:gd name="adj1" fmla="val 9054"/>
              <a:gd name="adj2" fmla="val 0"/>
            </a:avLst>
          </a:prstGeom>
          <a:solidFill>
            <a:srgbClr val="CB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988" indent="-1619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75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 Same Side Corner Rectangle 10"/>
          <p:cNvSpPr/>
          <p:nvPr/>
        </p:nvSpPr>
        <p:spPr bwMode="auto">
          <a:xfrm flipV="1">
            <a:off x="266700" y="1488719"/>
            <a:ext cx="4305299" cy="1003158"/>
          </a:xfrm>
          <a:prstGeom prst="round2SameRect">
            <a:avLst>
              <a:gd name="adj1" fmla="val 9054"/>
              <a:gd name="adj2" fmla="val 0"/>
            </a:avLst>
          </a:prstGeom>
          <a:solidFill>
            <a:srgbClr val="CB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988" indent="-1619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750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469" y="1528153"/>
            <a:ext cx="4399833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225"/>
              </a:spcAft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Histologically/cytologically confirmed SCLC  </a:t>
            </a:r>
          </a:p>
          <a:p>
            <a:pPr marL="473869" lvl="1" indent="-170260">
              <a:spcAft>
                <a:spcPts val="225"/>
              </a:spcAft>
              <a:buFont typeface="Calibri" panose="020F0502020204030204" pitchFamily="34" charset="0"/>
              <a:buChar char="―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Progressed/recurred following ≥ 1 platinum-based chemotherapy (including a PD-L1 inhibitor, if standard of care)</a:t>
            </a:r>
          </a:p>
          <a:p>
            <a:pPr marL="285743" indent="-285743">
              <a:spcAft>
                <a:spcPts val="225"/>
              </a:spcAft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ECOG performance status: 0–2</a:t>
            </a:r>
          </a:p>
          <a:p>
            <a:pPr marL="285743" indent="-285743">
              <a:spcAft>
                <a:spcPts val="225"/>
              </a:spcAft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≥ 2 measurable lesion(s)</a:t>
            </a:r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2E7974BC-7B23-4289-97B7-1DAA3F4D8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14656"/>
              </p:ext>
            </p:extLst>
          </p:nvPr>
        </p:nvGraphicFramePr>
        <p:xfrm>
          <a:off x="4843677" y="1111492"/>
          <a:ext cx="4158442" cy="3173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086">
                  <a:extLst>
                    <a:ext uri="{9D8B030D-6E8A-4147-A177-3AD203B41FA5}">
                      <a16:colId xmlns:a16="http://schemas.microsoft.com/office/drawing/2014/main" val="2789836281"/>
                    </a:ext>
                  </a:extLst>
                </a:gridCol>
                <a:gridCol w="1260356">
                  <a:extLst>
                    <a:ext uri="{9D8B030D-6E8A-4147-A177-3AD203B41FA5}">
                      <a16:colId xmlns:a16="http://schemas.microsoft.com/office/drawing/2014/main" val="3488716116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 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106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6199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years (range)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(32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982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Current/former smoker, n (%)</a:t>
                      </a: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(12) / 81 (76)</a:t>
                      </a: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4085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performance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status: 0–1, n (%)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(99)</a:t>
                      </a: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6650929"/>
                  </a:ext>
                </a:extLst>
              </a:tr>
              <a:tr h="208026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lines of therapy, </a:t>
                      </a: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121920" marR="121920" marT="34290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9487295"/>
                  </a:ext>
                </a:extLst>
              </a:tr>
              <a:tr h="208026">
                <a:tc>
                  <a:txBody>
                    <a:bodyPr/>
                    <a:lstStyle/>
                    <a:p>
                      <a:pPr algn="l"/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</a:t>
                      </a:r>
                    </a:p>
                  </a:txBody>
                  <a:tcPr marL="121920" marR="121920" marT="34290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(28)</a:t>
                      </a:r>
                    </a:p>
                  </a:txBody>
                  <a:tcPr marL="121920" marR="121920" marT="34290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8914600"/>
                  </a:ext>
                </a:extLst>
              </a:tr>
              <a:tr h="208026">
                <a:tc>
                  <a:txBody>
                    <a:bodyPr/>
                    <a:lstStyle/>
                    <a:p>
                      <a:pPr algn="l"/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</a:t>
                      </a:r>
                    </a:p>
                  </a:txBody>
                  <a:tcPr marL="121920" marR="121920" marT="34290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(42)</a:t>
                      </a:r>
                    </a:p>
                  </a:txBody>
                  <a:tcPr marL="121920" marR="121920" marT="34290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7838475"/>
                  </a:ext>
                </a:extLst>
              </a:tr>
              <a:tr h="208026">
                <a:tc>
                  <a:txBody>
                    <a:bodyPr/>
                    <a:lstStyle/>
                    <a:p>
                      <a:pPr algn="l"/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≥ 3</a:t>
                      </a:r>
                    </a:p>
                  </a:txBody>
                  <a:tcPr marL="121920" marR="121920" marT="34290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(30)</a:t>
                      </a:r>
                    </a:p>
                  </a:txBody>
                  <a:tcPr marL="121920" marR="121920" marT="34290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7978675"/>
                  </a:ext>
                </a:extLst>
              </a:tr>
              <a:tr h="208026">
                <a:tc>
                  <a:txBody>
                    <a:bodyPr/>
                    <a:lstStyle/>
                    <a:p>
                      <a:pPr marL="117475" indent="0" algn="l"/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(range)</a:t>
                      </a:r>
                    </a:p>
                  </a:txBody>
                  <a:tcPr marL="121920" marR="121920" marT="34290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</a:t>
                      </a:r>
                      <a:r>
                        <a:rPr lang="en-US" sz="11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sz="11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13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77256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anti-PD-(L)1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treatment, n (%)</a:t>
                      </a: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(49)</a:t>
                      </a:r>
                    </a:p>
                  </a:txBody>
                  <a:tcPr marL="121920" marR="12192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979178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 stage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disease at initial diagnosis, n (%)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(93)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7942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Known liver </a:t>
                      </a:r>
                      <a:r>
                        <a:rPr lang="en-US" sz="1100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brain* metastases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83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(51) </a:t>
                      </a:r>
                      <a:r>
                        <a:rPr lang="en-US" sz="11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29 (27)</a:t>
                      </a:r>
                    </a:p>
                  </a:txBody>
                  <a:tcPr marL="121920" marR="12192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83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1133845"/>
                  </a:ext>
                </a:extLst>
              </a:tr>
            </a:tbl>
          </a:graphicData>
        </a:graphic>
      </p:graphicFrame>
      <p:sp>
        <p:nvSpPr>
          <p:cNvPr id="82" name="Title 1"/>
          <p:cNvSpPr txBox="1">
            <a:spLocks/>
          </p:cNvSpPr>
          <p:nvPr/>
        </p:nvSpPr>
        <p:spPr>
          <a:xfrm>
            <a:off x="283073" y="274320"/>
            <a:ext cx="8577852" cy="28255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Eligibility Criteria &amp; Patient Characteristics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43742" y="4569985"/>
            <a:ext cx="8830670" cy="242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88" dirty="0">
                <a:latin typeface="Arial" panose="020B0604020202020204" pitchFamily="34" charset="0"/>
                <a:cs typeface="Arial" panose="020B0604020202020204" pitchFamily="34" charset="0"/>
              </a:rPr>
              <a:t>ECOG, Eastern Cooperative Oncology Group; PD-1, programmed death-1; PD-L1, programmed death-ligand 1; SCLC, small cell lung cancer.</a:t>
            </a:r>
            <a:br>
              <a:rPr lang="en-US" sz="788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88" dirty="0">
                <a:latin typeface="Arial" panose="020B0604020202020204" pitchFamily="34" charset="0"/>
                <a:cs typeface="Arial" panose="020B0604020202020204" pitchFamily="34" charset="0"/>
              </a:rPr>
              <a:t>* Patients with treated brain metastases permitted, with conditions.</a:t>
            </a:r>
          </a:p>
        </p:txBody>
      </p:sp>
      <p:sp>
        <p:nvSpPr>
          <p:cNvPr id="12" name="Round Same Side Corner Rectangle 11"/>
          <p:cNvSpPr/>
          <p:nvPr/>
        </p:nvSpPr>
        <p:spPr bwMode="auto">
          <a:xfrm>
            <a:off x="266699" y="1118855"/>
            <a:ext cx="1699986" cy="377502"/>
          </a:xfrm>
          <a:prstGeom prst="round2SameRect">
            <a:avLst/>
          </a:prstGeom>
          <a:solidFill>
            <a:srgbClr val="0830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1837" tIns="25919" rIns="51837" bIns="25919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836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187" y="3094170"/>
            <a:ext cx="415844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>
              <a:spcAft>
                <a:spcPts val="225"/>
              </a:spcAft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Untreated or symptomatic brain metastases </a:t>
            </a:r>
          </a:p>
          <a:p>
            <a:pPr marL="285743" indent="-285743">
              <a:spcAft>
                <a:spcPts val="225"/>
              </a:spcAft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Prior anti-cancer therapy within 28 days</a:t>
            </a:r>
          </a:p>
          <a:p>
            <a:pPr marL="285743" indent="-285743">
              <a:spcAft>
                <a:spcPts val="225"/>
              </a:spcAft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Immunodeficiency or systemic steroid use</a:t>
            </a:r>
          </a:p>
          <a:p>
            <a:pPr marL="285743" indent="-285743">
              <a:spcAft>
                <a:spcPts val="225"/>
              </a:spcAft>
              <a:buClr>
                <a:srgbClr val="083074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Interstitial lung disease</a:t>
            </a:r>
            <a:endParaRPr lang="en-US" sz="105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/>
          <p:cNvSpPr/>
          <p:nvPr/>
        </p:nvSpPr>
        <p:spPr bwMode="auto">
          <a:xfrm>
            <a:off x="261348" y="2683599"/>
            <a:ext cx="1705338" cy="377502"/>
          </a:xfrm>
          <a:prstGeom prst="round2SameRect">
            <a:avLst/>
          </a:prstGeom>
          <a:solidFill>
            <a:srgbClr val="0830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1837" tIns="25919" rIns="51837" bIns="25919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836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D146A2-4ABF-42CC-B875-DFC599F31021}"/>
              </a:ext>
            </a:extLst>
          </p:cNvPr>
          <p:cNvSpPr/>
          <p:nvPr/>
        </p:nvSpPr>
        <p:spPr>
          <a:xfrm>
            <a:off x="4843677" y="2942455"/>
            <a:ext cx="4158443" cy="20774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hangingPunct="0"/>
            <a:endParaRPr lang="en-US" sz="90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4F25E-2C06-4DAD-9D63-ECA5CF2666B2}"/>
              </a:ext>
            </a:extLst>
          </p:cNvPr>
          <p:cNvSpPr txBox="1"/>
          <p:nvPr/>
        </p:nvSpPr>
        <p:spPr>
          <a:xfrm>
            <a:off x="1029964" y="4826098"/>
            <a:ext cx="708407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8" dirty="0" err="1">
                <a:solidFill>
                  <a:srgbClr val="303030"/>
                </a:solidFill>
                <a:latin typeface="Arial" panose="020B0604020202020204" pitchFamily="34" charset="0"/>
              </a:rPr>
              <a:t>Borghaei</a:t>
            </a:r>
            <a:r>
              <a:rPr lang="en-US" sz="788" dirty="0">
                <a:solidFill>
                  <a:srgbClr val="303030"/>
                </a:solidFill>
                <a:latin typeface="Arial" panose="020B0604020202020204" pitchFamily="34" charset="0"/>
              </a:rPr>
              <a:t> H, et al. Presented at World Conference on Lung Cancer (WCLC) 2022 Annual Meeting, August 6-9, 2022; Vienna, Austria.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2269801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82EF5-5D1A-4137-BE57-B68D7FAA3DF0}"/>
              </a:ext>
            </a:extLst>
          </p:cNvPr>
          <p:cNvSpPr txBox="1">
            <a:spLocks/>
          </p:cNvSpPr>
          <p:nvPr/>
        </p:nvSpPr>
        <p:spPr>
          <a:xfrm>
            <a:off x="119063" y="274320"/>
            <a:ext cx="8963025" cy="462598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Treatment-Related Adverse Events Summary</a:t>
            </a:r>
            <a:endParaRPr lang="en-US" sz="2100" b="1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1966D1-45C6-4D00-BC24-8CEFF448A298}"/>
              </a:ext>
            </a:extLst>
          </p:cNvPr>
          <p:cNvSpPr txBox="1"/>
          <p:nvPr/>
        </p:nvSpPr>
        <p:spPr>
          <a:xfrm>
            <a:off x="485775" y="3863008"/>
            <a:ext cx="7890556" cy="538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6209" indent="-176209">
              <a:spcAft>
                <a:spcPts val="600"/>
              </a:spcAft>
              <a:buClr>
                <a:srgbClr val="083074"/>
              </a:buClr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4/106 (4%) patients discontinued tarlatamab due to treatment-related AEs: encephalopathy (n=1), neurotoxicity (n=1), and pneumonitis (n=2, including one grade 5 AE)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F7E6663-F330-424D-993B-B97AE40AB81D}"/>
              </a:ext>
            </a:extLst>
          </p:cNvPr>
          <p:cNvSpPr txBox="1">
            <a:spLocks/>
          </p:cNvSpPr>
          <p:nvPr/>
        </p:nvSpPr>
        <p:spPr>
          <a:xfrm>
            <a:off x="171450" y="4728873"/>
            <a:ext cx="7866127" cy="121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marR="0" indent="-3429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-381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</a:pPr>
            <a:r>
              <a:rPr lang="en-US" sz="7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*Includes one patient with grade 5 pneumonitis; AE,</a:t>
            </a:r>
            <a:r>
              <a:rPr lang="en-US" sz="78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event; CRS, cytokine release syndrome.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887EB-7B91-41B3-A8B3-9B1F8ED52A1C}"/>
              </a:ext>
            </a:extLst>
          </p:cNvPr>
          <p:cNvSpPr/>
          <p:nvPr/>
        </p:nvSpPr>
        <p:spPr>
          <a:xfrm>
            <a:off x="0" y="4324611"/>
            <a:ext cx="9144000" cy="386101"/>
          </a:xfrm>
          <a:prstGeom prst="rect">
            <a:avLst/>
          </a:prstGeom>
          <a:solidFill>
            <a:srgbClr val="F8D568"/>
          </a:solidFill>
        </p:spPr>
        <p:txBody>
          <a:bodyPr wrap="square" lIns="182880" tIns="91440" rIns="182880" bIns="91440" anchor="ctr">
            <a:noAutofit/>
          </a:bodyPr>
          <a:lstStyle/>
          <a:p>
            <a:pPr algn="ctr"/>
            <a:r>
              <a:rPr lang="en-US" sz="1500" b="1" dirty="0">
                <a:solidFill>
                  <a:srgbClr val="083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Tarlatamab showed a manageable safety profile across evaluated doses</a:t>
            </a:r>
            <a:endParaRPr lang="en-US" sz="1500" dirty="0">
              <a:solidFill>
                <a:srgbClr val="0830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580237"/>
              </p:ext>
            </p:extLst>
          </p:nvPr>
        </p:nvGraphicFramePr>
        <p:xfrm>
          <a:off x="1101902" y="933542"/>
          <a:ext cx="6927351" cy="2962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343">
                  <a:extLst>
                    <a:ext uri="{9D8B030D-6E8A-4147-A177-3AD203B41FA5}">
                      <a16:colId xmlns:a16="http://schemas.microsoft.com/office/drawing/2014/main" val="21049468"/>
                    </a:ext>
                  </a:extLst>
                </a:gridCol>
                <a:gridCol w="1741469">
                  <a:extLst>
                    <a:ext uri="{9D8B030D-6E8A-4147-A177-3AD203B41FA5}">
                      <a16:colId xmlns:a16="http://schemas.microsoft.com/office/drawing/2014/main" val="2849516354"/>
                    </a:ext>
                  </a:extLst>
                </a:gridCol>
                <a:gridCol w="1425539">
                  <a:extLst>
                    <a:ext uri="{9D8B030D-6E8A-4147-A177-3AD203B41FA5}">
                      <a16:colId xmlns:a16="http://schemas.microsoft.com/office/drawing/2014/main" val="2363677916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Treatment-related AEs 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(by preferred term)</a:t>
                      </a:r>
                      <a:endParaRPr lang="en-US" sz="12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 = 106)</a:t>
                      </a:r>
                      <a:endParaRPr lang="en-US" sz="1000" dirty="0"/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469166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Grades,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121920" marR="121920" marT="60960" marB="60960" anchor="ctr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r>
                        <a:rPr lang="en-US" sz="1200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≥ 3,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59694"/>
                  </a:ext>
                </a:extLst>
              </a:tr>
              <a:tr h="2997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treatment-related AE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(92)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(31)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5657659"/>
                  </a:ext>
                </a:extLst>
              </a:tr>
              <a:tr h="370919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Treatment-related AEs occurring in &gt; 15% of patients </a:t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(by preferred term)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910619"/>
                  </a:ext>
                </a:extLst>
              </a:tr>
              <a:tr h="299770">
                <a:tc>
                  <a:txBody>
                    <a:bodyPr/>
                    <a:lstStyle/>
                    <a:p>
                      <a:pPr marL="233363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(53)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4154741"/>
                  </a:ext>
                </a:extLst>
              </a:tr>
              <a:tr h="299770">
                <a:tc>
                  <a:txBody>
                    <a:bodyPr/>
                    <a:lstStyle/>
                    <a:p>
                      <a:pPr marL="233363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Pyrexia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(38)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639731"/>
                  </a:ext>
                </a:extLst>
              </a:tr>
              <a:tr h="299770">
                <a:tc>
                  <a:txBody>
                    <a:bodyPr/>
                    <a:lstStyle/>
                    <a:p>
                      <a:pPr marL="233363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Dysgeusia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(23)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866860"/>
                  </a:ext>
                </a:extLst>
              </a:tr>
              <a:tr h="299770">
                <a:tc>
                  <a:txBody>
                    <a:bodyPr/>
                    <a:lstStyle/>
                    <a:p>
                      <a:pPr marL="233363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(22)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9820365"/>
                  </a:ext>
                </a:extLst>
              </a:tr>
              <a:tr h="299770">
                <a:tc>
                  <a:txBody>
                    <a:bodyPr/>
                    <a:lstStyle/>
                    <a:p>
                      <a:pPr marL="233363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83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(20)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83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83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7920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1A7ED2-1932-4DEE-ABCD-E947339924DF}"/>
              </a:ext>
            </a:extLst>
          </p:cNvPr>
          <p:cNvSpPr txBox="1"/>
          <p:nvPr/>
        </p:nvSpPr>
        <p:spPr>
          <a:xfrm>
            <a:off x="1029964" y="4826098"/>
            <a:ext cx="708407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8" dirty="0" err="1">
                <a:solidFill>
                  <a:srgbClr val="303030"/>
                </a:solidFill>
                <a:latin typeface="Arial" panose="020B0604020202020204" pitchFamily="34" charset="0"/>
              </a:rPr>
              <a:t>Borghaei</a:t>
            </a:r>
            <a:r>
              <a:rPr lang="en-US" sz="788" dirty="0">
                <a:solidFill>
                  <a:srgbClr val="303030"/>
                </a:solidFill>
                <a:latin typeface="Arial" panose="020B0604020202020204" pitchFamily="34" charset="0"/>
              </a:rPr>
              <a:t> H, et al. Presented at World Conference on Lung Cancer (WCLC) 2022 Annual Meeting, August 6-9, 2022; Vienna, Austria.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7818936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050864-F870-42CD-A525-6CAC34DAB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07834"/>
              </p:ext>
            </p:extLst>
          </p:nvPr>
        </p:nvGraphicFramePr>
        <p:xfrm>
          <a:off x="1021634" y="947033"/>
          <a:ext cx="7100732" cy="173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262">
                  <a:extLst>
                    <a:ext uri="{9D8B030D-6E8A-4147-A177-3AD203B41FA5}">
                      <a16:colId xmlns:a16="http://schemas.microsoft.com/office/drawing/2014/main" val="4100254407"/>
                    </a:ext>
                  </a:extLst>
                </a:gridCol>
                <a:gridCol w="2451735">
                  <a:extLst>
                    <a:ext uri="{9D8B030D-6E8A-4147-A177-3AD203B41FA5}">
                      <a16:colId xmlns:a16="http://schemas.microsoft.com/office/drawing/2014/main" val="3273514429"/>
                    </a:ext>
                  </a:extLst>
                </a:gridCol>
                <a:gridCol w="2451735">
                  <a:extLst>
                    <a:ext uri="{9D8B030D-6E8A-4147-A177-3AD203B41FA5}">
                      <a16:colId xmlns:a16="http://schemas.microsoft.com/office/drawing/2014/main" val="612150613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of Interest (AMQN)</a:t>
                      </a:r>
                    </a:p>
                  </a:txBody>
                  <a:tcPr marL="68576" marR="68576" marT="34289" marB="3428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 = 106)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01778"/>
                  </a:ext>
                </a:extLst>
              </a:tr>
              <a:tr h="434337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7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grades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68576" marR="68576" marT="34289" marB="34289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 3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68576" marR="68576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5105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CRS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(53)</a:t>
                      </a:r>
                    </a:p>
                  </a:txBody>
                  <a:tcPr marL="68576" marR="68576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76" marR="68576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00752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Neurologic events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(50)</a:t>
                      </a:r>
                    </a:p>
                  </a:txBody>
                  <a:tcPr marL="68576" marR="68576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(7)</a:t>
                      </a:r>
                    </a:p>
                  </a:txBody>
                  <a:tcPr marL="68576" marR="68576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072318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Neutropenia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83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(16)</a:t>
                      </a:r>
                    </a:p>
                  </a:txBody>
                  <a:tcPr marL="68576" marR="68576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83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(9)</a:t>
                      </a:r>
                    </a:p>
                  </a:txBody>
                  <a:tcPr marL="68576" marR="68576" marT="34289" marB="342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83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91644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4AF2B2C-04AC-466E-BDF7-2B1F883AE571}"/>
              </a:ext>
            </a:extLst>
          </p:cNvPr>
          <p:cNvSpPr txBox="1">
            <a:spLocks/>
          </p:cNvSpPr>
          <p:nvPr/>
        </p:nvSpPr>
        <p:spPr>
          <a:xfrm>
            <a:off x="109205" y="274320"/>
            <a:ext cx="8963025" cy="462598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hangingPunct="1"/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Treatment-Related AEs of Interest </a:t>
            </a:r>
            <a:endParaRPr lang="en-US" sz="2100" b="1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7CA73-B440-4DE4-BBB4-AECD9853F137}"/>
              </a:ext>
            </a:extLst>
          </p:cNvPr>
          <p:cNvSpPr txBox="1"/>
          <p:nvPr/>
        </p:nvSpPr>
        <p:spPr>
          <a:xfrm>
            <a:off x="415637" y="2798653"/>
            <a:ext cx="836396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fontAlgn="t">
              <a:spcBef>
                <a:spcPts val="600"/>
              </a:spcBef>
              <a:buClr>
                <a:srgbClr val="083074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CRS AEs (Lee, 2014) were mostly grade 1, occurred in cycle 1 and rarely recurred in subsequent cycles, and were generally manageable; no grade 4/5 CRS</a:t>
            </a:r>
            <a:endParaRPr lang="en-US" sz="1200" strike="sngStrike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2" indent="-214313" fontAlgn="t">
              <a:spcBef>
                <a:spcPts val="600"/>
              </a:spcBef>
              <a:buClr>
                <a:srgbClr val="083074"/>
              </a:buClr>
              <a:buFont typeface="Arial" panose="020B0604020202020204" pitchFamily="34" charset="0"/>
              <a:buChar char="–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8/106 patients [8%] required tocilizumab for CRS </a:t>
            </a:r>
          </a:p>
          <a:p>
            <a:pPr marL="214313" lvl="1" indent="-214313" fontAlgn="t">
              <a:spcBef>
                <a:spcPts val="600"/>
              </a:spcBef>
              <a:buClr>
                <a:srgbClr val="083074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Treatment-related neurologic events (NEs) were predominantly grade 1 and either dysgeusia or headache</a:t>
            </a:r>
          </a:p>
          <a:p>
            <a:pPr marL="557213" lvl="2" indent="-214313" fontAlgn="t">
              <a:spcBef>
                <a:spcPts val="600"/>
              </a:spcBef>
              <a:buClr>
                <a:srgbClr val="083074"/>
              </a:buClr>
              <a:buFont typeface="Arial" panose="020B0604020202020204" pitchFamily="34" charset="0"/>
              <a:buChar char="–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Confusion was the most common grade ≥ 3 treatment-related NE (n=5). Confusion was the only grade 4 NE on the study (n=1)</a:t>
            </a:r>
          </a:p>
          <a:p>
            <a:pPr marL="214313" lvl="1" indent="-214313" fontAlgn="t">
              <a:spcBef>
                <a:spcPts val="600"/>
              </a:spcBef>
              <a:buClr>
                <a:srgbClr val="083074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Grade 4 treatment-related neutropenia occurred in 4 patients (4%); no cases of febrile neutropenia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8544D-DA42-41B2-8276-096093ECDE9D}"/>
              </a:ext>
            </a:extLst>
          </p:cNvPr>
          <p:cNvSpPr/>
          <p:nvPr/>
        </p:nvSpPr>
        <p:spPr>
          <a:xfrm>
            <a:off x="171451" y="4453472"/>
            <a:ext cx="8848295" cy="36375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defRPr/>
            </a:pPr>
            <a:r>
              <a:rPr lang="en-US" sz="788" dirty="0">
                <a:latin typeface="Arial" panose="020B0604020202020204" pitchFamily="34" charset="0"/>
                <a:cs typeface="Arial" panose="020B0604020202020204" pitchFamily="34" charset="0"/>
              </a:rPr>
              <a:t>AMQN, Amgen MedDRA query narrow; CRS, cytokine release syndrome; NE, neurologic event. </a:t>
            </a:r>
            <a:r>
              <a:rPr lang="en-US" sz="788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CRS includes cytokine abnormal, cytokine release syndrome, cytokine storm, cytokine test; </a:t>
            </a:r>
            <a:r>
              <a:rPr lang="en-US" sz="788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Neurologic Events based on "Central neuropsychiatric events due to direct neurotoxicities” search and was graded using CTCAE version 4.0;</a:t>
            </a:r>
            <a:r>
              <a:rPr lang="en-US" sz="7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88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Neutropenia based on AMQN search and graded using CTCAE version 4.0.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46E12-B83D-4A71-B672-6C3BEF3DA841}"/>
              </a:ext>
            </a:extLst>
          </p:cNvPr>
          <p:cNvSpPr txBox="1"/>
          <p:nvPr/>
        </p:nvSpPr>
        <p:spPr>
          <a:xfrm>
            <a:off x="1029964" y="4799518"/>
            <a:ext cx="708407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8" dirty="0" err="1">
                <a:solidFill>
                  <a:srgbClr val="303030"/>
                </a:solidFill>
                <a:latin typeface="Arial" panose="020B0604020202020204" pitchFamily="34" charset="0"/>
              </a:rPr>
              <a:t>Borghaei</a:t>
            </a:r>
            <a:r>
              <a:rPr lang="en-US" sz="788" dirty="0">
                <a:solidFill>
                  <a:srgbClr val="303030"/>
                </a:solidFill>
                <a:latin typeface="Arial" panose="020B0604020202020204" pitchFamily="34" charset="0"/>
              </a:rPr>
              <a:t> H, et al. Presented at World Conference on Lung Cancer (WCLC) 2022 Annual Meeting, August 6-9, 2022; Vienna, Austria.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7808823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543" y="274320"/>
            <a:ext cx="89270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Induces Response in Previously Treated SCLC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2928D-5236-4D00-B895-9438E22139A0}"/>
              </a:ext>
            </a:extLst>
          </p:cNvPr>
          <p:cNvSpPr/>
          <p:nvPr/>
        </p:nvSpPr>
        <p:spPr>
          <a:xfrm>
            <a:off x="0" y="4043897"/>
            <a:ext cx="9144000" cy="334317"/>
          </a:xfrm>
          <a:prstGeom prst="rect">
            <a:avLst/>
          </a:prstGeom>
          <a:solidFill>
            <a:srgbClr val="F8D568"/>
          </a:solidFill>
        </p:spPr>
        <p:txBody>
          <a:bodyPr wrap="square" lIns="182880" tIns="91440" rIns="182880" bIns="91440" anchor="ctr">
            <a:noAutofit/>
          </a:bodyPr>
          <a:lstStyle/>
          <a:p>
            <a:pPr algn="ctr"/>
            <a:r>
              <a:rPr lang="en-US" sz="1500" b="1" dirty="0">
                <a:solidFill>
                  <a:srgbClr val="083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ORR, 23% (2 CRs, 22 PRs); 37% of patients with target lesion shrinkage ≥ 30% </a:t>
            </a:r>
            <a:endParaRPr lang="en-US" sz="1500" dirty="0">
              <a:solidFill>
                <a:srgbClr val="0830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" y="4399430"/>
            <a:ext cx="8922683" cy="46166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750" baseline="30000" dirty="0"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Indicates step dosing with 1 mg run-in dose. Plot includes patients who received ≥ 1 dose of </a:t>
            </a:r>
            <a:r>
              <a:rPr lang="en-US" sz="750" dirty="0" err="1"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, had at least 9 weeks follow-up after first dose of </a:t>
            </a:r>
            <a:r>
              <a:rPr lang="en-US" sz="750" dirty="0" err="1"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, and had sum of diameters available in post-baseline assessments. Unlabeled bars include confirmed and unconfirmed PD. CR, complete response; NE, not evaluable; ORR, objective response rate; PD, progressive disease; PR, partial response; SD, stable disease. PR** indicates patients had an initial PR and still have potential for future confirmative scans; SD^ indicates patients had an initial response but did not have confirmation of response on the subsequent scan.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EB98F-9507-4132-80FE-780D2B22E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5" y="888868"/>
            <a:ext cx="7896350" cy="3251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81E3B9-CC11-4093-82EF-A66B3C5B1875}"/>
              </a:ext>
            </a:extLst>
          </p:cNvPr>
          <p:cNvSpPr txBox="1"/>
          <p:nvPr/>
        </p:nvSpPr>
        <p:spPr>
          <a:xfrm>
            <a:off x="944903" y="4826179"/>
            <a:ext cx="708407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8" dirty="0" err="1">
                <a:solidFill>
                  <a:srgbClr val="303030"/>
                </a:solidFill>
                <a:latin typeface="Arial" panose="020B0604020202020204" pitchFamily="34" charset="0"/>
              </a:rPr>
              <a:t>Borghaei</a:t>
            </a:r>
            <a:r>
              <a:rPr lang="en-US" sz="788" dirty="0">
                <a:solidFill>
                  <a:srgbClr val="303030"/>
                </a:solidFill>
                <a:latin typeface="Arial" panose="020B0604020202020204" pitchFamily="34" charset="0"/>
              </a:rPr>
              <a:t> H, et al. Presented at World Conference on Lung Cancer (WCLC) 2022 Annual Meeting, August 6-9, 2022; Vienna, Austria.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1318908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2875" y="4475152"/>
            <a:ext cx="8893868" cy="36375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788" dirty="0">
                <a:latin typeface="Arial" panose="020B0604020202020204" pitchFamily="34" charset="0"/>
                <a:cs typeface="Arial" panose="020B0604020202020204" pitchFamily="34" charset="0"/>
              </a:rPr>
              <a:t>* The Interim efficacy analysis set is a subset of the safety analysis set. The Interim efficacy analysis set include patients whose data cut-off date is at least 9 weeks after the first dose date; </a:t>
            </a:r>
            <a:r>
              <a:rPr lang="en-US" sz="788" baseline="30000" dirty="0"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en-US" sz="788" dirty="0">
                <a:latin typeface="Arial" panose="020B0604020202020204" pitchFamily="34" charset="0"/>
                <a:cs typeface="Arial" panose="020B0604020202020204" pitchFamily="34" charset="0"/>
              </a:rPr>
              <a:t>Category “Could not be evaluated” includes 33 patients who had PD in the post-baseline scan however without further confirmation scan (unconfirmed PD per modified RECIST 1.1); </a:t>
            </a:r>
            <a:r>
              <a:rPr lang="en-US" sz="788" baseline="30000" dirty="0">
                <a:latin typeface="Arial" panose="020B0604020202020204" pitchFamily="34" charset="0"/>
                <a:cs typeface="Arial" panose="020B0604020202020204" pitchFamily="34" charset="0"/>
              </a:rPr>
              <a:t>‡ </a:t>
            </a:r>
            <a:r>
              <a:rPr lang="en-US" sz="788" dirty="0">
                <a:latin typeface="Arial" panose="020B0604020202020204" pitchFamily="34" charset="0"/>
                <a:cs typeface="Arial" panose="020B0604020202020204" pitchFamily="34" charset="0"/>
              </a:rPr>
              <a:t>Reasons for no imaging assessment included consent withdrawn (n=3), death (n=2), clinical PD (n=1), and starting new anticancer therapy (n=1).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A6097F-E5D3-4621-A262-B7F254AFF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35314"/>
              </p:ext>
            </p:extLst>
          </p:nvPr>
        </p:nvGraphicFramePr>
        <p:xfrm>
          <a:off x="466053" y="1101535"/>
          <a:ext cx="2631605" cy="3188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521">
                  <a:extLst>
                    <a:ext uri="{9D8B030D-6E8A-4147-A177-3AD203B41FA5}">
                      <a16:colId xmlns:a16="http://schemas.microsoft.com/office/drawing/2014/main" val="3250717149"/>
                    </a:ext>
                  </a:extLst>
                </a:gridCol>
                <a:gridCol w="970084">
                  <a:extLst>
                    <a:ext uri="{9D8B030D-6E8A-4147-A177-3AD203B41FA5}">
                      <a16:colId xmlns:a16="http://schemas.microsoft.com/office/drawing/2014/main" val="3386558431"/>
                    </a:ext>
                  </a:extLst>
                </a:gridCol>
              </a:tblGrid>
              <a:tr h="573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 RECIST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 Response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71" marR="85271" marT="63954" marB="6395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US" sz="1000" b="1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105)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85271" marR="85271" marT="63954" marB="6395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30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3211"/>
                  </a:ext>
                </a:extLst>
              </a:tr>
              <a:tr h="185017">
                <a:tc gridSpan="2">
                  <a:txBody>
                    <a:bodyPr/>
                    <a:lstStyle>
                      <a:lvl1pPr marL="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4592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9184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93776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58368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22960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87552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52144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316736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indent="0"/>
                      <a:r>
                        <a:rPr lang="en-US" sz="1000" b="0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 n (%)</a:t>
                      </a:r>
                      <a:endParaRPr lang="en-US" sz="1000" b="0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14300" indent="0"/>
                      <a:endParaRPr lang="en-US" sz="1400" b="0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2462784"/>
                  </a:ext>
                </a:extLst>
              </a:tr>
              <a:tr h="312662">
                <a:tc>
                  <a:txBody>
                    <a:bodyPr/>
                    <a:lstStyle>
                      <a:lvl1pPr marL="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4592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9184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93776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58368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22960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87552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52144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316736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0" indent="0"/>
                      <a:r>
                        <a:rPr lang="en-US" sz="10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Confirmed and unconfirmed</a:t>
                      </a:r>
                      <a:endParaRPr lang="en-US" sz="1000" strike="no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trike="noStrike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(28)</a:t>
                      </a:r>
                      <a:endParaRPr lang="en-US" sz="1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981350"/>
                  </a:ext>
                </a:extLst>
              </a:tr>
              <a:tr h="185017">
                <a:tc>
                  <a:txBody>
                    <a:bodyPr/>
                    <a:lstStyle/>
                    <a:p>
                      <a:pPr marL="457200" indent="0" algn="l"/>
                      <a:r>
                        <a:rPr lang="en-US" sz="1000" strike="noStrike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Confirmed</a:t>
                      </a:r>
                      <a:endParaRPr lang="en-US" sz="1000" strike="noStrik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trike="noStrike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(23)</a:t>
                      </a:r>
                      <a:endParaRPr lang="en-US" sz="1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0631611"/>
                  </a:ext>
                </a:extLst>
              </a:tr>
              <a:tr h="202481">
                <a:tc>
                  <a:txBody>
                    <a:bodyPr/>
                    <a:lstStyle/>
                    <a:p>
                      <a:pPr marL="114300" indent="0" algn="l"/>
                      <a:r>
                        <a:rPr lang="en-US" sz="1000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 control rate, n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55 (52)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182280"/>
                  </a:ext>
                </a:extLst>
              </a:tr>
              <a:tr h="202481">
                <a:tc gridSpan="2">
                  <a:txBody>
                    <a:bodyPr/>
                    <a:lstStyle>
                      <a:lvl1pPr marL="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4592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9184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93776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58368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22960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87552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52144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3167360" algn="l" defTabSz="3291840" rtl="0" eaLnBrk="1" latinLnBrk="0" hangingPunct="1">
                        <a:defRPr sz="64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indent="0"/>
                      <a:r>
                        <a:rPr lang="en-US" sz="1000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overall response, n (%)</a:t>
                      </a:r>
                      <a:endParaRPr lang="en-US" sz="1000" strike="sng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14300" indent="0"/>
                      <a:endParaRPr lang="en-US" sz="1400" strike="sng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9549653"/>
                  </a:ext>
                </a:extLst>
              </a:tr>
              <a:tr h="202481">
                <a:tc>
                  <a:txBody>
                    <a:bodyPr/>
                    <a:lstStyle/>
                    <a:p>
                      <a:pPr marL="457200" lvl="1" indent="0" algn="l"/>
                      <a:r>
                        <a:rPr lang="en-US" sz="1000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Confirmed CR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2 (2)</a:t>
                      </a:r>
                      <a:endParaRPr lang="en-US" sz="10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Gill San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1560026"/>
                  </a:ext>
                </a:extLst>
              </a:tr>
              <a:tr h="202481">
                <a:tc>
                  <a:txBody>
                    <a:bodyPr/>
                    <a:lstStyle/>
                    <a:p>
                      <a:pPr marL="457200" marR="0" lvl="1" indent="0" algn="l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Confirmed PR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22 (21)</a:t>
                      </a:r>
                      <a:endParaRPr lang="en-US" sz="10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Gill San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666517"/>
                  </a:ext>
                </a:extLst>
              </a:tr>
              <a:tr h="202481">
                <a:tc>
                  <a:txBody>
                    <a:bodyPr/>
                    <a:lstStyle/>
                    <a:p>
                      <a:pPr marL="457200" marR="0" lvl="1" indent="0" algn="l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Stable disease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31 (30)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649563"/>
                  </a:ext>
                </a:extLst>
              </a:tr>
              <a:tr h="202481">
                <a:tc>
                  <a:txBody>
                    <a:bodyPr/>
                    <a:lstStyle/>
                    <a:p>
                      <a:pPr marL="457200" marR="0" lvl="1" indent="0" algn="l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Progressive disease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8 (8)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7258629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457200" marR="0" lvl="1" indent="0" algn="l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Could not be evaluated</a:t>
                      </a:r>
                      <a:r>
                        <a:rPr lang="en-US" sz="1000" b="0" i="0" u="none" strike="noStrike" kern="1200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35 (33)</a:t>
                      </a:r>
                      <a:endParaRPr lang="en-US" sz="10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Gill San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3838559"/>
                  </a:ext>
                </a:extLst>
              </a:tr>
              <a:tr h="202481">
                <a:tc>
                  <a:txBody>
                    <a:bodyPr/>
                    <a:lstStyle/>
                    <a:p>
                      <a:pPr marL="457200" marR="0" lvl="1" indent="0" algn="l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    Unconfirmed PD</a:t>
                      </a:r>
                      <a:r>
                        <a:rPr lang="en-US" sz="1000" b="0" i="0" u="none" strike="noStrike" kern="1200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33 (31)</a:t>
                      </a:r>
                      <a:endParaRPr lang="en-US" sz="10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Gill San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2021656"/>
                  </a:ext>
                </a:extLst>
              </a:tr>
              <a:tr h="202481">
                <a:tc>
                  <a:txBody>
                    <a:bodyPr/>
                    <a:lstStyle/>
                    <a:p>
                      <a:pPr marL="457200" marR="0" lvl="1" indent="0" algn="l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No assessment</a:t>
                      </a:r>
                      <a:r>
                        <a:rPr lang="en-US" sz="1000" b="0" i="0" u="none" strike="noStrike" kern="1200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‡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121917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7 (7)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04726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EAC7826-010D-4879-8656-F006EBBC3751}"/>
              </a:ext>
            </a:extLst>
          </p:cNvPr>
          <p:cNvSpPr/>
          <p:nvPr/>
        </p:nvSpPr>
        <p:spPr>
          <a:xfrm>
            <a:off x="400942" y="853311"/>
            <a:ext cx="26987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Summary of Objective Responses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6334E-F6B1-4676-B243-BBE16C4785D2}"/>
              </a:ext>
            </a:extLst>
          </p:cNvPr>
          <p:cNvSpPr/>
          <p:nvPr/>
        </p:nvSpPr>
        <p:spPr>
          <a:xfrm>
            <a:off x="5061292" y="1296677"/>
            <a:ext cx="2698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Example of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Response (Patient from 10 mg cohort)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9787A-E785-4720-9062-0BBFBCD84FEA}"/>
              </a:ext>
            </a:extLst>
          </p:cNvPr>
          <p:cNvSpPr/>
          <p:nvPr/>
        </p:nvSpPr>
        <p:spPr>
          <a:xfrm>
            <a:off x="138543" y="274320"/>
            <a:ext cx="89270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Tarlatamab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Induces Response in Previously Treated SCLC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32E70-004A-49B5-B5E3-DC0883869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05"/>
          <a:stretch/>
        </p:blipFill>
        <p:spPr>
          <a:xfrm>
            <a:off x="3421295" y="1880457"/>
            <a:ext cx="5567082" cy="19754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FD0F1E-A9F8-4979-9F8B-3CFCBD265399}"/>
              </a:ext>
            </a:extLst>
          </p:cNvPr>
          <p:cNvSpPr/>
          <p:nvPr/>
        </p:nvSpPr>
        <p:spPr>
          <a:xfrm>
            <a:off x="156154" y="4350203"/>
            <a:ext cx="8893868" cy="12125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788" dirty="0">
                <a:latin typeface="Arial" panose="020B0604020202020204" pitchFamily="34" charset="0"/>
                <a:cs typeface="Arial" panose="020B0604020202020204" pitchFamily="34" charset="0"/>
              </a:rPr>
              <a:t>CR, complete response; ORR, objective response rate; PD, progressive disease; PR, partial response; RECIST, response evaluation criteria in solid tumors.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0D763-0780-491D-83C3-B6DD24D8B13C}"/>
              </a:ext>
            </a:extLst>
          </p:cNvPr>
          <p:cNvSpPr txBox="1"/>
          <p:nvPr/>
        </p:nvSpPr>
        <p:spPr>
          <a:xfrm>
            <a:off x="1029964" y="4815459"/>
            <a:ext cx="708407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8" dirty="0" err="1">
                <a:solidFill>
                  <a:srgbClr val="303030"/>
                </a:solidFill>
                <a:latin typeface="Arial" panose="020B0604020202020204" pitchFamily="34" charset="0"/>
              </a:rPr>
              <a:t>Borghaei</a:t>
            </a:r>
            <a:r>
              <a:rPr lang="en-US" sz="788" dirty="0">
                <a:solidFill>
                  <a:srgbClr val="303030"/>
                </a:solidFill>
                <a:latin typeface="Arial" panose="020B0604020202020204" pitchFamily="34" charset="0"/>
              </a:rPr>
              <a:t> H, et al. Presented at World Conference on Lung Cancer (WCLC) 2022 Annual Meeting, August 6-9, 2022; Vienna, Austria.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1205480731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sentation Title (Arial 38pt bold)&amp;quot;&quot;/&gt;&lt;property id=&quot;20307&quot; value=&quot;262&quot;/&gt;&lt;/object&gt;&lt;object type=&quot;3&quot; unique_id=&quot;10005&quot;&gt;&lt;property id=&quot;20148&quot; value=&quot;5&quot;/&gt;&lt;property id=&quot;20300&quot; value=&quot;Slide 2 - &amp;quot;One-Line Title Slide (Arial 32pt bold)&amp;quot;&quot;/&gt;&lt;property id=&quot;20307&quot; value=&quot;263&quot;/&gt;&lt;/object&gt;&lt;object type=&quot;3&quot; unique_id=&quot;10006&quot;&gt;&lt;property id=&quot;20148&quot; value=&quot;5&quot;/&gt;&lt;property id=&quot;20300&quot; value=&quot;Slide 3 - &amp;quot;Two-Line Title Slide With &amp;#x0D;&amp;#x0A;a Subtitle Placeholder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Single Photo Treatment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Two-Content Subtitle Layout&amp;quot;&quot;/&gt;&lt;property id=&quot;20307&quot; value=&quot;285&quot;/&gt;&lt;/object&gt;&lt;object type=&quot;3&quot; unique_id=&quot;10010&quot;&gt;&lt;property id=&quot;20148&quot; value=&quot;5&quot;/&gt;&lt;property id=&quot;20300&quot; value=&quot;Slide 7 - &amp;quot;Table Example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Pie Chart Example&amp;quot;&quot;/&gt;&lt;property id=&quot;20307&quot; value=&quot;283&quot;/&gt;&lt;/object&gt;&lt;object type=&quot;3&quot; unique_id=&quot;10012&quot;&gt;&lt;property id=&quot;20148&quot; value=&quot;5&quot;/&gt;&lt;property id=&quot;20300&quot; value=&quot;Slide 9 - &amp;quot;Pie Chart Example&amp;quot;&quot;/&gt;&lt;property id=&quot;20307&quot; value=&quot;300&quot;/&gt;&lt;/object&gt;&lt;object type=&quot;3&quot; unique_id=&quot;10013&quot;&gt;&lt;property id=&quot;20148&quot; value=&quot;5&quot;/&gt;&lt;property id=&quot;20300&quot; value=&quot;Slide 10 - &amp;quot;Column Chart Example&amp;quot;&quot;/&gt;&lt;property id=&quot;20307&quot; value=&quot;279&quot;/&gt;&lt;/object&gt;&lt;object type=&quot;3&quot; unique_id=&quot;10014&quot;&gt;&lt;property id=&quot;20148&quot; value=&quot;5&quot;/&gt;&lt;property id=&quot;20300&quot; value=&quot;Slide 11 - &amp;quot;Line Chart Example&amp;quot;&quot;/&gt;&lt;property id=&quot;20307&quot; value=&quot;278&quot;/&gt;&lt;/object&gt;&lt;object type=&quot;3&quot; unique_id=&quot;10015&quot;&gt;&lt;property id=&quot;20148&quot; value=&quot;5&quot;/&gt;&lt;property id=&quot;20300&quot; value=&quot;Slide 12 - &amp;quot;Presentation Master Color Palette&amp;quot;&quot;/&gt;&lt;property id=&quot;20307&quot; value=&quot;287&quot;/&gt;&lt;/object&gt;&lt;object type=&quot;3&quot; unique_id=&quot;10018&quot;&gt;&lt;property id=&quot;20148&quot; value=&quot;5&quot;/&gt;&lt;property id=&quot;20300&quot; value=&quot;Slide 15 - &amp;quot;Working With the Amgen Color Palette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Formatting Slides&amp;quot;&quot;/&gt;&lt;property id=&quot;20307&quot; value=&quot;298&quot;/&gt;&lt;/object&gt;&lt;object type=&quot;3&quot; unique_id=&quot;10020&quot;&gt;&lt;property id=&quot;20148&quot; value=&quot;5&quot;/&gt;&lt;property id=&quot;20300&quot; value=&quot;Slide 17 - &amp;quot;Selecting Objects&amp;quot;&quot;/&gt;&lt;property id=&quot;20307&quot; value=&quot;296&quot;/&gt;&lt;/object&gt;&lt;object type=&quot;3&quot; unique_id=&quot;10021&quot;&gt;&lt;property id=&quot;20148&quot; value=&quot;5&quot;/&gt;&lt;property id=&quot;20300&quot; value=&quot;Slide 18 - &amp;quot;Working With Objects&amp;quot;&quot;/&gt;&lt;property id=&quot;20307&quot; value=&quot;293&quot;/&gt;&lt;/object&gt;&lt;object type=&quot;3&quot; unique_id=&quot;10022&quot;&gt;&lt;property id=&quot;20148&quot; value=&quot;5&quot;/&gt;&lt;property id=&quot;20300&quot; value=&quot;Slide 19 - &amp;quot;Adjusting Tables&amp;quot;&quot;/&gt;&lt;property id=&quot;20307&quot; value=&quot;297&quot;/&gt;&lt;/object&gt;&lt;object type=&quot;3&quot; unique_id=&quot;10023&quot;&gt;&lt;property id=&quot;20148&quot; value=&quot;5&quot;/&gt;&lt;property id=&quot;20300&quot; value=&quot;Slide 20 - &amp;quot;Streamlining Objects&amp;quot;&quot;/&gt;&lt;property id=&quot;20307&quot; value=&quot;294&quot;/&gt;&lt;/object&gt;&lt;object type=&quot;3&quot; unique_id=&quot;10707&quot;&gt;&lt;property id=&quot;20148&quot; value=&quot;5&quot;/&gt;&lt;property id=&quot;20300&quot; value=&quot;Slide 5 - &amp;quot;Photo Treatment With Label&amp;quot;&quot;/&gt;&lt;property id=&quot;20307&quot; value=&quot;303&quot;/&gt;&lt;/object&gt;&lt;object type=&quot;3&quot; unique_id=&quot;10752&quot;&gt;&lt;property id=&quot;20148&quot; value=&quot;5&quot;/&gt;&lt;property id=&quot;20300&quot; value=&quot;Slide 13 - &amp;quot;We Adapted Our Plan Swiftly&amp;quot;&quot;/&gt;&lt;property id=&quot;20307&quot; value=&quot;304&quot;/&gt;&lt;/object&gt;&lt;object type=&quot;3&quot; unique_id=&quot;10753&quot;&gt;&lt;property id=&quot;20148&quot; value=&quot;5&quot;/&gt;&lt;property id=&quot;20300&quot; value=&quot;Slide 14 - &amp;quot;Our Strategy Positions Us Well&amp;quot;&quot;/&gt;&lt;property id=&quot;20307&quot; value=&quot;30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16 Amgen Oncology">
  <a:themeElements>
    <a:clrScheme name="Amgen Standard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63C3"/>
      </a:hlink>
      <a:folHlink>
        <a:srgbClr val="00BCE4"/>
      </a:folHlink>
    </a:clrScheme>
    <a:fontScheme name="Amgen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Amgen Theme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3161"/>
      </a:accent5>
      <a:accent6>
        <a:srgbClr val="81B5E2"/>
      </a:accent6>
      <a:hlink>
        <a:srgbClr val="007CC2"/>
      </a:hlink>
      <a:folHlink>
        <a:srgbClr val="81B5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Amgen">
      <a:dk1>
        <a:sysClr val="windowText" lastClr="000000"/>
      </a:dk1>
      <a:lt1>
        <a:sysClr val="window" lastClr="FFFFFF"/>
      </a:lt1>
      <a:dk2>
        <a:srgbClr val="868686"/>
      </a:dk2>
      <a:lt2>
        <a:srgbClr val="2DBCB6"/>
      </a:lt2>
      <a:accent1>
        <a:srgbClr val="00A3C4"/>
      </a:accent1>
      <a:accent2>
        <a:srgbClr val="F3CC63"/>
      </a:accent2>
      <a:accent3>
        <a:srgbClr val="95CB6E"/>
      </a:accent3>
      <a:accent4>
        <a:srgbClr val="D14D2A"/>
      </a:accent4>
      <a:accent5>
        <a:srgbClr val="EC951A"/>
      </a:accent5>
      <a:accent6>
        <a:srgbClr val="0063C3"/>
      </a:accent6>
      <a:hlink>
        <a:srgbClr val="00A3C4"/>
      </a:hlink>
      <a:folHlink>
        <a:srgbClr val="2DBC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2db4f8-0dc0-4834-9a51-1c3a49a46568" xsi:nil="true"/>
    <lcf76f155ced4ddcb4097134ff3c332f xmlns="f71949ac-139d-4ba9-b71b-10956bd5632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6" ma:contentTypeDescription="Create a new document." ma:contentTypeScope="" ma:versionID="595763d2be7d71f5367ec62d8ec3c1a2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decc4c7f311a532feeaa54ed37a26e39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03e9b10b-a1f9-4a88-9630-476473f62285" value=""/>
  <element uid="7349a702-6462-4442-88eb-c64cd513835c" value=""/>
  <element uid="8490d18d-1e1f-4ae2-adbe-3f6683173bee" value=""/>
</sisl>
</file>

<file path=customXml/itemProps1.xml><?xml version="1.0" encoding="utf-8"?>
<ds:datastoreItem xmlns:ds="http://schemas.openxmlformats.org/officeDocument/2006/customXml" ds:itemID="{DC2F9749-BF20-475D-B074-C5569FB71F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DF2E6D-E688-4EF1-A691-C577660D0647}">
  <ds:schemaRefs>
    <ds:schemaRef ds:uri="1be193a2-6d07-415a-a335-24655a8cda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1d6995e-2094-4cd5-8632-a7cdafa31eea"/>
    <ds:schemaRef ds:uri="dc2db4f8-0dc0-4834-9a51-1c3a49a46568"/>
    <ds:schemaRef ds:uri="f71949ac-139d-4ba9-b71b-10956bd5632c"/>
  </ds:schemaRefs>
</ds:datastoreItem>
</file>

<file path=customXml/itemProps3.xml><?xml version="1.0" encoding="utf-8"?>
<ds:datastoreItem xmlns:ds="http://schemas.openxmlformats.org/officeDocument/2006/customXml" ds:itemID="{6E444B93-6019-40BB-A57B-DBDF87DD2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949ac-139d-4ba9-b71b-10956bd5632c"/>
    <ds:schemaRef ds:uri="a76fffe7-cd2d-4632-848f-f4fab42e453c"/>
    <ds:schemaRef ds:uri="dc2db4f8-0dc0-4834-9a51-1c3a49a46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7FA9651-720B-4A0E-92EC-46F171F68C26}">
  <ds:schemaRefs>
    <ds:schemaRef ds:uri="http://www.boldonjames.com/2008/01/sie/internal/label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Amgen Corporate Template_16x9_EXTERNAL</Template>
  <TotalTime>6566</TotalTime>
  <Words>2873</Words>
  <Application>Microsoft Office PowerPoint</Application>
  <PresentationFormat>On-screen Show (16:9)</PresentationFormat>
  <Paragraphs>221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3</vt:i4>
      </vt:variant>
    </vt:vector>
  </HeadingPairs>
  <TitlesOfParts>
    <vt:vector size="22" baseType="lpstr">
      <vt:lpstr>Arial</vt:lpstr>
      <vt:lpstr>Arial Narrow</vt:lpstr>
      <vt:lpstr>Calibri</vt:lpstr>
      <vt:lpstr>Courier New</vt:lpstr>
      <vt:lpstr>Wingdings</vt:lpstr>
      <vt:lpstr>2016 Amgen Oncology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13</vt:lpstr>
      <vt:lpstr>Slide 15</vt:lpstr>
      <vt:lpstr>Slide 67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AMGEN ONCOLOGY PIPELINE</dc:title>
  <dc:creator>AMenon@hcg-int.com</dc:creator>
  <cp:keywords>*$%PUB-*$%GenBus</cp:keywords>
  <cp:lastModifiedBy>Foessl, Ines</cp:lastModifiedBy>
  <cp:revision>84</cp:revision>
  <cp:lastPrinted>2019-11-21T03:56:59Z</cp:lastPrinted>
  <dcterms:created xsi:type="dcterms:W3CDTF">2018-07-02T16:41:38Z</dcterms:created>
  <dcterms:modified xsi:type="dcterms:W3CDTF">2022-08-10T13:55:34Z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f3be0574-377c-489d-bd51-325e86a7f949</vt:lpwstr>
  </property>
  <property fmtid="{D5CDD505-2E9C-101B-9397-08002B2CF9AE}" pid="3" name="bjSaver">
    <vt:lpwstr>bOqNVkSg+D66zeIizGn/ddKOLKJeSIJd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5" name="bjDocumentLabelXML-0">
    <vt:lpwstr>ames.com/2008/01/sie/internal/label"&gt;&lt;element uid="03e9b10b-a1f9-4a88-9630-476473f62285" value="" /&gt;&lt;element uid="7349a702-6462-4442-88eb-c64cd513835c" value="" /&gt;&lt;element uid="8490d18d-1e1f-4ae2-adbe-3f6683173bee" value="" /&gt;&lt;/sisl&gt;</vt:lpwstr>
  </property>
  <property fmtid="{D5CDD505-2E9C-101B-9397-08002B2CF9AE}" pid="6" name="bjDocumentSecurityLabel">
    <vt:lpwstr>Public - General Business</vt:lpwstr>
  </property>
  <property fmtid="{D5CDD505-2E9C-101B-9397-08002B2CF9AE}" pid="7" name="ContentTypeId">
    <vt:lpwstr>0x01010044051C8ED0B0934CBB70AA06BF789C51</vt:lpwstr>
  </property>
  <property fmtid="{D5CDD505-2E9C-101B-9397-08002B2CF9AE}" pid="8" name="MediaServiceImageTags">
    <vt:lpwstr/>
  </property>
  <property fmtid="{D5CDD505-2E9C-101B-9397-08002B2CF9AE}" pid="9" name="MSIP_Label_65e75503-0edf-4274-9f8b-1f267fd68475_Enabled">
    <vt:lpwstr>true</vt:lpwstr>
  </property>
  <property fmtid="{D5CDD505-2E9C-101B-9397-08002B2CF9AE}" pid="10" name="MSIP_Label_65e75503-0edf-4274-9f8b-1f267fd68475_SetDate">
    <vt:lpwstr>2022-08-05T23:23:42Z</vt:lpwstr>
  </property>
  <property fmtid="{D5CDD505-2E9C-101B-9397-08002B2CF9AE}" pid="11" name="MSIP_Label_65e75503-0edf-4274-9f8b-1f267fd68475_Method">
    <vt:lpwstr>Privileged</vt:lpwstr>
  </property>
  <property fmtid="{D5CDD505-2E9C-101B-9397-08002B2CF9AE}" pid="12" name="MSIP_Label_65e75503-0edf-4274-9f8b-1f267fd68475_Name">
    <vt:lpwstr>Non-Amgen (no marking)</vt:lpwstr>
  </property>
  <property fmtid="{D5CDD505-2E9C-101B-9397-08002B2CF9AE}" pid="13" name="MSIP_Label_65e75503-0edf-4274-9f8b-1f267fd68475_SiteId">
    <vt:lpwstr>4b4266a6-1368-41af-ad5a-59eb634f7ad8</vt:lpwstr>
  </property>
  <property fmtid="{D5CDD505-2E9C-101B-9397-08002B2CF9AE}" pid="14" name="MSIP_Label_65e75503-0edf-4274-9f8b-1f267fd68475_ActionId">
    <vt:lpwstr>843cb647-57b3-4810-b894-05aa08a02c0d</vt:lpwstr>
  </property>
  <property fmtid="{D5CDD505-2E9C-101B-9397-08002B2CF9AE}" pid="15" name="MSIP_Label_65e75503-0edf-4274-9f8b-1f267fd68475_ContentBits">
    <vt:lpwstr>0</vt:lpwstr>
  </property>
</Properties>
</file>